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  <p:sldMasterId id="2147483704" r:id="rId2"/>
  </p:sldMasterIdLst>
  <p:notesMasterIdLst>
    <p:notesMasterId r:id="rId26"/>
  </p:notesMasterIdLst>
  <p:handoutMasterIdLst>
    <p:handoutMasterId r:id="rId27"/>
  </p:handoutMasterIdLst>
  <p:sldIdLst>
    <p:sldId id="257" r:id="rId3"/>
    <p:sldId id="258" r:id="rId4"/>
    <p:sldId id="259" r:id="rId5"/>
    <p:sldId id="270" r:id="rId6"/>
    <p:sldId id="273" r:id="rId7"/>
    <p:sldId id="272" r:id="rId8"/>
    <p:sldId id="263" r:id="rId9"/>
    <p:sldId id="274" r:id="rId10"/>
    <p:sldId id="264" r:id="rId11"/>
    <p:sldId id="269" r:id="rId12"/>
    <p:sldId id="320" r:id="rId13"/>
    <p:sldId id="265" r:id="rId14"/>
    <p:sldId id="312" r:id="rId15"/>
    <p:sldId id="304" r:id="rId16"/>
    <p:sldId id="307" r:id="rId17"/>
    <p:sldId id="281" r:id="rId18"/>
    <p:sldId id="282" r:id="rId19"/>
    <p:sldId id="314" r:id="rId20"/>
    <p:sldId id="315" r:id="rId21"/>
    <p:sldId id="317" r:id="rId22"/>
    <p:sldId id="321" r:id="rId23"/>
    <p:sldId id="318" r:id="rId24"/>
    <p:sldId id="319" r:id="rId25"/>
  </p:sldIdLst>
  <p:sldSz cx="12188825" cy="6858000"/>
  <p:notesSz cx="7010400" cy="92964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cy August" initials="TA" lastIdx="2" clrIdx="0">
    <p:extLst>
      <p:ext uri="{19B8F6BF-5375-455C-9EA6-DF929625EA0E}">
        <p15:presenceInfo xmlns:p15="http://schemas.microsoft.com/office/powerpoint/2012/main" userId="S-1-5-21-2218215213-3745580474-2404355715-1370" providerId="AD"/>
      </p:ext>
    </p:extLst>
  </p:cmAuthor>
  <p:cmAuthor id="2" name="Karen Keller" initials="KK" lastIdx="2" clrIdx="1">
    <p:extLst>
      <p:ext uri="{19B8F6BF-5375-455C-9EA6-DF929625EA0E}">
        <p15:presenceInfo xmlns:p15="http://schemas.microsoft.com/office/powerpoint/2012/main" userId="S-1-5-21-2218215213-3745580474-2404355715-1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99"/>
    <a:srgbClr val="76754B"/>
    <a:srgbClr val="FB986B"/>
    <a:srgbClr val="CC3399"/>
    <a:srgbClr val="1595A3"/>
    <a:srgbClr val="B977B1"/>
    <a:srgbClr val="EA3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82" autoAdjust="0"/>
  </p:normalViewPr>
  <p:slideViewPr>
    <p:cSldViewPr showGuides="1">
      <p:cViewPr varScale="1">
        <p:scale>
          <a:sx n="113" d="100"/>
          <a:sy n="113" d="100"/>
        </p:scale>
        <p:origin x="510" y="102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1644" y="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mailto:payroll@wcesc.org" TargetMode="External"/><Relationship Id="rId7" Type="http://schemas.openxmlformats.org/officeDocument/2006/relationships/image" Target="../media/image18.jpg"/><Relationship Id="rId2" Type="http://schemas.openxmlformats.org/officeDocument/2006/relationships/hyperlink" Target="mailto:taugust@wcesc.org" TargetMode="External"/><Relationship Id="rId1" Type="http://schemas.openxmlformats.org/officeDocument/2006/relationships/hyperlink" Target="mailto:kllanas@wcesc.org" TargetMode="Externa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mailto:taugust@wcesc.org" TargetMode="External"/><Relationship Id="rId7" Type="http://schemas.openxmlformats.org/officeDocument/2006/relationships/image" Target="../media/image18.jpg"/><Relationship Id="rId2" Type="http://schemas.openxmlformats.org/officeDocument/2006/relationships/image" Target="../media/image15.jpeg"/><Relationship Id="rId1" Type="http://schemas.openxmlformats.org/officeDocument/2006/relationships/hyperlink" Target="mailto:kllanas@wcesc.org" TargetMode="Externa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mailto:payroll@wcesc.or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F5A3CB-D7C1-45BF-B99B-003E4372963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81D869-47B9-42D0-8161-03F98E91652A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b="1" dirty="0"/>
            <a:t>Shelby </a:t>
          </a:r>
          <a:r>
            <a:rPr lang="en-US" sz="1800" b="1" dirty="0" err="1"/>
            <a:t>Keifer</a:t>
          </a:r>
          <a:r>
            <a:rPr lang="en-US" sz="1800" b="1" dirty="0"/>
            <a:t>, Personnel Secretary            </a:t>
          </a:r>
          <a:r>
            <a:rPr lang="en-US" sz="1800" b="1" dirty="0">
              <a:solidFill>
                <a:schemeClr val="accent5">
                  <a:lumMod val="75000"/>
                </a:schemeClr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skeifer@wcesc.org</a:t>
          </a:r>
          <a:r>
            <a:rPr lang="en-US" sz="1800" b="1" dirty="0">
              <a:solidFill>
                <a:schemeClr val="accent5">
                  <a:lumMod val="75000"/>
                </a:schemeClr>
              </a:solidFill>
            </a:rPr>
            <a:t> </a:t>
          </a:r>
        </a:p>
        <a:p>
          <a:r>
            <a:rPr lang="en-US" sz="1800" b="1" dirty="0"/>
            <a:t>(419) 354-9010 ext. 305</a:t>
          </a:r>
        </a:p>
      </dgm:t>
    </dgm:pt>
    <dgm:pt modelId="{F1D0AE4A-AE1B-4BD0-9B1A-3A8FB167A5E2}" type="parTrans" cxnId="{B6E89E6C-8650-4198-8A47-7587232BFC05}">
      <dgm:prSet/>
      <dgm:spPr/>
      <dgm:t>
        <a:bodyPr/>
        <a:lstStyle/>
        <a:p>
          <a:endParaRPr lang="en-US"/>
        </a:p>
      </dgm:t>
    </dgm:pt>
    <dgm:pt modelId="{CB5A85AD-0F6F-4BF5-AADF-71359D401172}" type="sibTrans" cxnId="{B6E89E6C-8650-4198-8A47-7587232BFC05}">
      <dgm:prSet/>
      <dgm:spPr/>
      <dgm:t>
        <a:bodyPr/>
        <a:lstStyle/>
        <a:p>
          <a:endParaRPr lang="en-US"/>
        </a:p>
      </dgm:t>
    </dgm:pt>
    <dgm:pt modelId="{810C181D-154B-40A2-8DC6-5718A8450ABB}">
      <dgm:prSet phldrT="[Text]" custT="1"/>
      <dgm:spPr>
        <a:solidFill>
          <a:srgbClr val="B977B1"/>
        </a:solidFill>
      </dgm:spPr>
      <dgm:t>
        <a:bodyPr/>
        <a:lstStyle/>
        <a:p>
          <a:r>
            <a:rPr lang="en-US" sz="1800" b="1" dirty="0"/>
            <a:t>Tracy August, Payroll Specialist           </a:t>
          </a:r>
          <a:r>
            <a:rPr lang="en-US" sz="1800" b="1" dirty="0">
              <a:solidFill>
                <a:schemeClr val="accent5">
                  <a:lumMod val="75000"/>
                </a:schemeClr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taugust@wcesc.org</a:t>
          </a:r>
          <a:r>
            <a:rPr lang="en-US" sz="18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1800" b="1" dirty="0"/>
            <a:t>or </a:t>
          </a:r>
          <a:r>
            <a:rPr lang="en-US" sz="1800" b="1" dirty="0">
              <a:solidFill>
                <a:schemeClr val="accent5">
                  <a:lumMod val="75000"/>
                </a:schemeClr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payroll@wcesc.org</a:t>
          </a:r>
          <a:endParaRPr lang="en-US" sz="1800" b="1" dirty="0">
            <a:solidFill>
              <a:schemeClr val="accent5">
                <a:lumMod val="75000"/>
              </a:schemeClr>
            </a:solidFill>
          </a:endParaRPr>
        </a:p>
        <a:p>
          <a:r>
            <a:rPr lang="en-US" sz="18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1800" b="1" dirty="0"/>
            <a:t>(419) 354-9010 ext. 213</a:t>
          </a:r>
        </a:p>
      </dgm:t>
    </dgm:pt>
    <dgm:pt modelId="{DB212C3A-1B4E-4FE3-807D-253FF5CF72CD}" type="parTrans" cxnId="{0714079D-86D6-4E2E-B1D6-E741E083176D}">
      <dgm:prSet/>
      <dgm:spPr/>
      <dgm:t>
        <a:bodyPr/>
        <a:lstStyle/>
        <a:p>
          <a:endParaRPr lang="en-US"/>
        </a:p>
      </dgm:t>
    </dgm:pt>
    <dgm:pt modelId="{14A21012-49A8-4BDB-9537-B4D82831471B}" type="sibTrans" cxnId="{0714079D-86D6-4E2E-B1D6-E741E083176D}">
      <dgm:prSet/>
      <dgm:spPr/>
      <dgm:t>
        <a:bodyPr/>
        <a:lstStyle/>
        <a:p>
          <a:endParaRPr lang="en-US"/>
        </a:p>
      </dgm:t>
    </dgm:pt>
    <dgm:pt modelId="{75B4E1F6-E509-4C04-9C18-D4064E08276A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1800" b="1" dirty="0"/>
            <a:t>Karen Keller, Payroll Specialist           </a:t>
          </a:r>
          <a:r>
            <a:rPr lang="en-US" sz="1800" b="1" u="sng" dirty="0">
              <a:solidFill>
                <a:schemeClr val="accent5">
                  <a:lumMod val="75000"/>
                </a:schemeClr>
              </a:solidFill>
            </a:rPr>
            <a:t>kkeller@wcesc.org</a:t>
          </a:r>
          <a:r>
            <a:rPr lang="en-US" sz="1800" b="1" u="none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1800" b="1" dirty="0"/>
            <a:t>or </a:t>
          </a:r>
          <a:r>
            <a:rPr lang="en-US" sz="1800" b="1" u="sng" dirty="0">
              <a:solidFill>
                <a:schemeClr val="accent5">
                  <a:lumMod val="75000"/>
                </a:schemeClr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payroll@wcesc.org</a:t>
          </a:r>
          <a:endParaRPr lang="en-US" sz="1800" b="1" u="sng" dirty="0">
            <a:solidFill>
              <a:schemeClr val="accent5">
                <a:lumMod val="75000"/>
              </a:schemeClr>
            </a:solidFill>
          </a:endParaRPr>
        </a:p>
        <a:p>
          <a:r>
            <a:rPr lang="en-US" sz="1800" b="1" dirty="0"/>
            <a:t>(419) 354-9010 ext. 212</a:t>
          </a:r>
        </a:p>
      </dgm:t>
    </dgm:pt>
    <dgm:pt modelId="{DB6E09D1-CB53-4010-88E9-3EAA40492D9C}" type="parTrans" cxnId="{230E5FB8-2A7F-462B-99B6-1C698871AD2A}">
      <dgm:prSet/>
      <dgm:spPr/>
      <dgm:t>
        <a:bodyPr/>
        <a:lstStyle/>
        <a:p>
          <a:endParaRPr lang="en-US"/>
        </a:p>
      </dgm:t>
    </dgm:pt>
    <dgm:pt modelId="{917CF845-2B0B-49A2-89EA-B0AA24A0D767}" type="sibTrans" cxnId="{230E5FB8-2A7F-462B-99B6-1C698871AD2A}">
      <dgm:prSet/>
      <dgm:spPr/>
      <dgm:t>
        <a:bodyPr/>
        <a:lstStyle/>
        <a:p>
          <a:endParaRPr lang="en-US"/>
        </a:p>
      </dgm:t>
    </dgm:pt>
    <dgm:pt modelId="{168EC847-7CB7-4CA2-9593-0FA58CDCB765}">
      <dgm:prSet phldrT="[Text]"/>
      <dgm:spPr>
        <a:solidFill>
          <a:srgbClr val="FFCC00"/>
        </a:solidFill>
      </dgm:spPr>
      <dgm:t>
        <a:bodyPr/>
        <a:lstStyle/>
        <a:p>
          <a:r>
            <a:rPr lang="en-US" b="1" dirty="0"/>
            <a:t>Julie </a:t>
          </a:r>
          <a:r>
            <a:rPr lang="en-US" b="1" dirty="0" err="1"/>
            <a:t>Bulkowski</a:t>
          </a:r>
          <a:r>
            <a:rPr lang="en-US" b="1" dirty="0"/>
            <a:t>, Executive Secretary      </a:t>
          </a:r>
          <a:r>
            <a:rPr lang="en-US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b="1" u="sng" dirty="0">
              <a:solidFill>
                <a:schemeClr val="accent5">
                  <a:lumMod val="75000"/>
                </a:schemeClr>
              </a:solidFill>
            </a:rPr>
            <a:t>jbulkowski@wcesc.org</a:t>
          </a:r>
        </a:p>
        <a:p>
          <a:r>
            <a:rPr lang="en-US" b="1" dirty="0"/>
            <a:t>(419) 354-9010 ext. 217</a:t>
          </a:r>
        </a:p>
      </dgm:t>
    </dgm:pt>
    <dgm:pt modelId="{0E33918F-CF7F-4F1A-8B92-570B6C3C9C5D}" type="parTrans" cxnId="{DCDBEA7B-6518-4FDB-A0A2-FFF84CF701EF}">
      <dgm:prSet/>
      <dgm:spPr/>
      <dgm:t>
        <a:bodyPr/>
        <a:lstStyle/>
        <a:p>
          <a:endParaRPr lang="en-US"/>
        </a:p>
      </dgm:t>
    </dgm:pt>
    <dgm:pt modelId="{A86033C6-D009-4277-A687-D9616879A35A}" type="sibTrans" cxnId="{DCDBEA7B-6518-4FDB-A0A2-FFF84CF701EF}">
      <dgm:prSet/>
      <dgm:spPr/>
      <dgm:t>
        <a:bodyPr/>
        <a:lstStyle/>
        <a:p>
          <a:endParaRPr lang="en-US"/>
        </a:p>
      </dgm:t>
    </dgm:pt>
    <dgm:pt modelId="{360D6513-25A6-4250-812E-AB9795688AC6}" type="pres">
      <dgm:prSet presAssocID="{2CF5A3CB-D7C1-45BF-B99B-003E43729634}" presName="linearFlow" presStyleCnt="0">
        <dgm:presLayoutVars>
          <dgm:dir/>
          <dgm:resizeHandles val="exact"/>
        </dgm:presLayoutVars>
      </dgm:prSet>
      <dgm:spPr/>
    </dgm:pt>
    <dgm:pt modelId="{58CEDEEE-9F66-4033-AD04-52491C84D779}" type="pres">
      <dgm:prSet presAssocID="{6281D869-47B9-42D0-8161-03F98E91652A}" presName="composite" presStyleCnt="0"/>
      <dgm:spPr/>
    </dgm:pt>
    <dgm:pt modelId="{8DA61E2E-6A51-485C-AEF9-E6E05749A2FC}" type="pres">
      <dgm:prSet presAssocID="{6281D869-47B9-42D0-8161-03F98E91652A}" presName="imgShp" presStyleLbl="fgImgPlace1" presStyleIdx="0" presStyleCnt="4" custAng="0" custScaleX="75351" custScaleY="75351" custLinFactNeighborX="-17405" custLinFactNeighborY="-15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636F434B-D528-4B84-9441-6F7E0973C501}" type="pres">
      <dgm:prSet presAssocID="{6281D869-47B9-42D0-8161-03F98E91652A}" presName="txShp" presStyleLbl="node1" presStyleIdx="0" presStyleCnt="4" custAng="0" custScaleX="95904" custScaleY="72134" custLinFactNeighborX="-341" custLinFactNeighborY="-3832">
        <dgm:presLayoutVars>
          <dgm:bulletEnabled val="1"/>
        </dgm:presLayoutVars>
      </dgm:prSet>
      <dgm:spPr/>
    </dgm:pt>
    <dgm:pt modelId="{398A49F5-3AFF-4B67-849B-4FEFF726AAA1}" type="pres">
      <dgm:prSet presAssocID="{CB5A85AD-0F6F-4BF5-AADF-71359D401172}" presName="spacing" presStyleCnt="0"/>
      <dgm:spPr/>
    </dgm:pt>
    <dgm:pt modelId="{A797E7C7-5805-4536-8059-49EED69A8F8A}" type="pres">
      <dgm:prSet presAssocID="{810C181D-154B-40A2-8DC6-5718A8450ABB}" presName="composite" presStyleCnt="0"/>
      <dgm:spPr/>
    </dgm:pt>
    <dgm:pt modelId="{5C078686-9C0F-4A75-B0A4-0683B93C74C0}" type="pres">
      <dgm:prSet presAssocID="{810C181D-154B-40A2-8DC6-5718A8450ABB}" presName="imgShp" presStyleLbl="fgImgPlace1" presStyleIdx="1" presStyleCnt="4" custAng="0" custScaleX="77184" custScaleY="77184" custLinFactNeighborX="-17676" custLinFactNeighborY="-1656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7C325561-2C0B-4055-974E-7667B02875A7}" type="pres">
      <dgm:prSet presAssocID="{810C181D-154B-40A2-8DC6-5718A8450ABB}" presName="txShp" presStyleLbl="node1" presStyleIdx="1" presStyleCnt="4" custScaleX="95894" custScaleY="72134" custLinFactNeighborX="-541" custLinFactNeighborY="-12981">
        <dgm:presLayoutVars>
          <dgm:bulletEnabled val="1"/>
        </dgm:presLayoutVars>
      </dgm:prSet>
      <dgm:spPr/>
    </dgm:pt>
    <dgm:pt modelId="{20DCAE65-78B2-4D14-8364-EF19B27A3A63}" type="pres">
      <dgm:prSet presAssocID="{14A21012-49A8-4BDB-9537-B4D82831471B}" presName="spacing" presStyleCnt="0"/>
      <dgm:spPr/>
    </dgm:pt>
    <dgm:pt modelId="{D79DDBA6-BD2E-4ED9-9AC3-28F6010091E2}" type="pres">
      <dgm:prSet presAssocID="{75B4E1F6-E509-4C04-9C18-D4064E08276A}" presName="composite" presStyleCnt="0"/>
      <dgm:spPr/>
    </dgm:pt>
    <dgm:pt modelId="{841B0EE0-1E76-4707-AFFE-1F50D19B3321}" type="pres">
      <dgm:prSet presAssocID="{75B4E1F6-E509-4C04-9C18-D4064E08276A}" presName="imgShp" presStyleLbl="fgImgPlace1" presStyleIdx="2" presStyleCnt="4" custScaleX="78180" custScaleY="78180" custLinFactNeighborX="-16743" custLinFactNeighborY="-2438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A9852351-4DD3-4803-BCDE-AC5B51675DC6}" type="pres">
      <dgm:prSet presAssocID="{75B4E1F6-E509-4C04-9C18-D4064E08276A}" presName="txShp" presStyleLbl="node1" presStyleIdx="2" presStyleCnt="4" custScaleX="95904" custScaleY="72134" custLinFactNeighborX="-636" custLinFactNeighborY="-22169">
        <dgm:presLayoutVars>
          <dgm:bulletEnabled val="1"/>
        </dgm:presLayoutVars>
      </dgm:prSet>
      <dgm:spPr/>
    </dgm:pt>
    <dgm:pt modelId="{94E3978E-5DEA-4A15-9C38-B9D04B499DE9}" type="pres">
      <dgm:prSet presAssocID="{917CF845-2B0B-49A2-89EA-B0AA24A0D767}" presName="spacing" presStyleCnt="0"/>
      <dgm:spPr/>
    </dgm:pt>
    <dgm:pt modelId="{95FD4408-A8DD-40B2-8AD1-FBB59CDE26E1}" type="pres">
      <dgm:prSet presAssocID="{168EC847-7CB7-4CA2-9593-0FA58CDCB765}" presName="composite" presStyleCnt="0"/>
      <dgm:spPr/>
    </dgm:pt>
    <dgm:pt modelId="{57529157-D520-4614-AA71-2E0576115A8E}" type="pres">
      <dgm:prSet presAssocID="{168EC847-7CB7-4CA2-9593-0FA58CDCB765}" presName="imgShp" presStyleLbl="fgImgPlace1" presStyleIdx="3" presStyleCnt="4" custAng="5400000" custScaleX="77112" custScaleY="77112" custLinFactNeighborX="-17010" custLinFactNeighborY="-32873"/>
      <dgm:spPr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94" t="225" r="-29640" b="225"/>
          </a:stretch>
        </a:blipFill>
      </dgm:spPr>
    </dgm:pt>
    <dgm:pt modelId="{D191B6E0-726D-46AA-B3C4-916027153AAF}" type="pres">
      <dgm:prSet presAssocID="{168EC847-7CB7-4CA2-9593-0FA58CDCB765}" presName="txShp" presStyleLbl="node1" presStyleIdx="3" presStyleCnt="4" custScaleX="97588" custScaleY="72134" custLinFactNeighborX="-1634" custLinFactNeighborY="-35362">
        <dgm:presLayoutVars>
          <dgm:bulletEnabled val="1"/>
        </dgm:presLayoutVars>
      </dgm:prSet>
      <dgm:spPr/>
    </dgm:pt>
  </dgm:ptLst>
  <dgm:cxnLst>
    <dgm:cxn modelId="{A3A2383A-50DA-4F32-9D23-CA5AFF90F4BA}" type="presOf" srcId="{810C181D-154B-40A2-8DC6-5718A8450ABB}" destId="{7C325561-2C0B-4055-974E-7667B02875A7}" srcOrd="0" destOrd="0" presId="urn:microsoft.com/office/officeart/2005/8/layout/vList3"/>
    <dgm:cxn modelId="{9A447267-B0F5-4E09-A50E-3D8E630DD02E}" type="presOf" srcId="{6281D869-47B9-42D0-8161-03F98E91652A}" destId="{636F434B-D528-4B84-9441-6F7E0973C501}" srcOrd="0" destOrd="0" presId="urn:microsoft.com/office/officeart/2005/8/layout/vList3"/>
    <dgm:cxn modelId="{B6E89E6C-8650-4198-8A47-7587232BFC05}" srcId="{2CF5A3CB-D7C1-45BF-B99B-003E43729634}" destId="{6281D869-47B9-42D0-8161-03F98E91652A}" srcOrd="0" destOrd="0" parTransId="{F1D0AE4A-AE1B-4BD0-9B1A-3A8FB167A5E2}" sibTransId="{CB5A85AD-0F6F-4BF5-AADF-71359D401172}"/>
    <dgm:cxn modelId="{DCDBEA7B-6518-4FDB-A0A2-FFF84CF701EF}" srcId="{2CF5A3CB-D7C1-45BF-B99B-003E43729634}" destId="{168EC847-7CB7-4CA2-9593-0FA58CDCB765}" srcOrd="3" destOrd="0" parTransId="{0E33918F-CF7F-4F1A-8B92-570B6C3C9C5D}" sibTransId="{A86033C6-D009-4277-A687-D9616879A35A}"/>
    <dgm:cxn modelId="{FB058881-6B5C-4E6A-A210-DD27D3460A26}" type="presOf" srcId="{75B4E1F6-E509-4C04-9C18-D4064E08276A}" destId="{A9852351-4DD3-4803-BCDE-AC5B51675DC6}" srcOrd="0" destOrd="0" presId="urn:microsoft.com/office/officeart/2005/8/layout/vList3"/>
    <dgm:cxn modelId="{0714079D-86D6-4E2E-B1D6-E741E083176D}" srcId="{2CF5A3CB-D7C1-45BF-B99B-003E43729634}" destId="{810C181D-154B-40A2-8DC6-5718A8450ABB}" srcOrd="1" destOrd="0" parTransId="{DB212C3A-1B4E-4FE3-807D-253FF5CF72CD}" sibTransId="{14A21012-49A8-4BDB-9537-B4D82831471B}"/>
    <dgm:cxn modelId="{230E5FB8-2A7F-462B-99B6-1C698871AD2A}" srcId="{2CF5A3CB-D7C1-45BF-B99B-003E43729634}" destId="{75B4E1F6-E509-4C04-9C18-D4064E08276A}" srcOrd="2" destOrd="0" parTransId="{DB6E09D1-CB53-4010-88E9-3EAA40492D9C}" sibTransId="{917CF845-2B0B-49A2-89EA-B0AA24A0D767}"/>
    <dgm:cxn modelId="{6D1D09EF-F84E-4690-B0AC-855AD3C457E8}" type="presOf" srcId="{168EC847-7CB7-4CA2-9593-0FA58CDCB765}" destId="{D191B6E0-726D-46AA-B3C4-916027153AAF}" srcOrd="0" destOrd="0" presId="urn:microsoft.com/office/officeart/2005/8/layout/vList3"/>
    <dgm:cxn modelId="{294FEBFA-6C56-405B-A11C-D07C354D7897}" type="presOf" srcId="{2CF5A3CB-D7C1-45BF-B99B-003E43729634}" destId="{360D6513-25A6-4250-812E-AB9795688AC6}" srcOrd="0" destOrd="0" presId="urn:microsoft.com/office/officeart/2005/8/layout/vList3"/>
    <dgm:cxn modelId="{BBCCE8CF-51E4-4305-82F4-013CE59B6733}" type="presParOf" srcId="{360D6513-25A6-4250-812E-AB9795688AC6}" destId="{58CEDEEE-9F66-4033-AD04-52491C84D779}" srcOrd="0" destOrd="0" presId="urn:microsoft.com/office/officeart/2005/8/layout/vList3"/>
    <dgm:cxn modelId="{79C9C52A-9CD9-41C3-913D-C9DF7EF6A01A}" type="presParOf" srcId="{58CEDEEE-9F66-4033-AD04-52491C84D779}" destId="{8DA61E2E-6A51-485C-AEF9-E6E05749A2FC}" srcOrd="0" destOrd="0" presId="urn:microsoft.com/office/officeart/2005/8/layout/vList3"/>
    <dgm:cxn modelId="{80535C8F-9541-4922-A35B-97884E4F663E}" type="presParOf" srcId="{58CEDEEE-9F66-4033-AD04-52491C84D779}" destId="{636F434B-D528-4B84-9441-6F7E0973C501}" srcOrd="1" destOrd="0" presId="urn:microsoft.com/office/officeart/2005/8/layout/vList3"/>
    <dgm:cxn modelId="{E92CB450-9FF4-4EA8-922C-46F161C1C1E1}" type="presParOf" srcId="{360D6513-25A6-4250-812E-AB9795688AC6}" destId="{398A49F5-3AFF-4B67-849B-4FEFF726AAA1}" srcOrd="1" destOrd="0" presId="urn:microsoft.com/office/officeart/2005/8/layout/vList3"/>
    <dgm:cxn modelId="{3B4F0EFE-25E9-4232-8138-A73DC9D10236}" type="presParOf" srcId="{360D6513-25A6-4250-812E-AB9795688AC6}" destId="{A797E7C7-5805-4536-8059-49EED69A8F8A}" srcOrd="2" destOrd="0" presId="urn:microsoft.com/office/officeart/2005/8/layout/vList3"/>
    <dgm:cxn modelId="{B67D0AC1-5D37-423F-91CA-79315AFA44C0}" type="presParOf" srcId="{A797E7C7-5805-4536-8059-49EED69A8F8A}" destId="{5C078686-9C0F-4A75-B0A4-0683B93C74C0}" srcOrd="0" destOrd="0" presId="urn:microsoft.com/office/officeart/2005/8/layout/vList3"/>
    <dgm:cxn modelId="{6EF04221-B2A1-4B6B-AD6C-1AF147199E05}" type="presParOf" srcId="{A797E7C7-5805-4536-8059-49EED69A8F8A}" destId="{7C325561-2C0B-4055-974E-7667B02875A7}" srcOrd="1" destOrd="0" presId="urn:microsoft.com/office/officeart/2005/8/layout/vList3"/>
    <dgm:cxn modelId="{3AF3A5E9-F4B4-4131-8803-CC470F3F4C34}" type="presParOf" srcId="{360D6513-25A6-4250-812E-AB9795688AC6}" destId="{20DCAE65-78B2-4D14-8364-EF19B27A3A63}" srcOrd="3" destOrd="0" presId="urn:microsoft.com/office/officeart/2005/8/layout/vList3"/>
    <dgm:cxn modelId="{54CAEC78-D4AA-461C-8984-7952AEFF1A8F}" type="presParOf" srcId="{360D6513-25A6-4250-812E-AB9795688AC6}" destId="{D79DDBA6-BD2E-4ED9-9AC3-28F6010091E2}" srcOrd="4" destOrd="0" presId="urn:microsoft.com/office/officeart/2005/8/layout/vList3"/>
    <dgm:cxn modelId="{A6B48606-9941-4AF0-ABF7-982176265B1B}" type="presParOf" srcId="{D79DDBA6-BD2E-4ED9-9AC3-28F6010091E2}" destId="{841B0EE0-1E76-4707-AFFE-1F50D19B3321}" srcOrd="0" destOrd="0" presId="urn:microsoft.com/office/officeart/2005/8/layout/vList3"/>
    <dgm:cxn modelId="{FD312ABB-2547-46F3-A901-5147A51143B9}" type="presParOf" srcId="{D79DDBA6-BD2E-4ED9-9AC3-28F6010091E2}" destId="{A9852351-4DD3-4803-BCDE-AC5B51675DC6}" srcOrd="1" destOrd="0" presId="urn:microsoft.com/office/officeart/2005/8/layout/vList3"/>
    <dgm:cxn modelId="{0F047B6A-5E69-448D-BD59-B73DF283091F}" type="presParOf" srcId="{360D6513-25A6-4250-812E-AB9795688AC6}" destId="{94E3978E-5DEA-4A15-9C38-B9D04B499DE9}" srcOrd="5" destOrd="0" presId="urn:microsoft.com/office/officeart/2005/8/layout/vList3"/>
    <dgm:cxn modelId="{663BBF52-3640-4313-9FC3-1A55D457F8D5}" type="presParOf" srcId="{360D6513-25A6-4250-812E-AB9795688AC6}" destId="{95FD4408-A8DD-40B2-8AD1-FBB59CDE26E1}" srcOrd="6" destOrd="0" presId="urn:microsoft.com/office/officeart/2005/8/layout/vList3"/>
    <dgm:cxn modelId="{87EDDB71-94A6-4760-85B7-7157978F1D05}" type="presParOf" srcId="{95FD4408-A8DD-40B2-8AD1-FBB59CDE26E1}" destId="{57529157-D520-4614-AA71-2E0576115A8E}" srcOrd="0" destOrd="0" presId="urn:microsoft.com/office/officeart/2005/8/layout/vList3"/>
    <dgm:cxn modelId="{2EF98B1B-0C36-451B-BF1B-22E202563BD0}" type="presParOf" srcId="{95FD4408-A8DD-40B2-8AD1-FBB59CDE26E1}" destId="{D191B6E0-726D-46AA-B3C4-916027153AAF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89D85F-F138-46DF-8CEB-792A6B967B6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F50277-8714-4354-A1E0-B0CC4173EDD4}">
      <dgm:prSet/>
      <dgm:spPr>
        <a:solidFill>
          <a:srgbClr val="1595A3"/>
        </a:solidFill>
      </dgm:spPr>
      <dgm:t>
        <a:bodyPr/>
        <a:lstStyle/>
        <a:p>
          <a:pPr algn="ctr"/>
          <a:r>
            <a:rPr lang="en-US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New Employees</a:t>
          </a:r>
        </a:p>
        <a:p>
          <a:pPr algn="ctr"/>
          <a:r>
            <a:rPr lang="en-US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1</a:t>
          </a:r>
          <a:r>
            <a:rPr lang="en-US" b="1" baseline="30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st</a:t>
          </a:r>
          <a:r>
            <a:rPr lang="en-US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 pay September 4</a:t>
          </a:r>
          <a:r>
            <a:rPr lang="en-US" b="1" baseline="30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th</a:t>
          </a:r>
          <a:endParaRPr lang="en-US" dirty="0">
            <a:solidFill>
              <a:schemeClr val="bg1"/>
            </a:solidFill>
            <a:effectLst>
              <a:glow rad="127000">
                <a:schemeClr val="tx1"/>
              </a:glow>
            </a:effectLst>
          </a:endParaRPr>
        </a:p>
      </dgm:t>
    </dgm:pt>
    <dgm:pt modelId="{44F5C546-19B2-45C0-8477-9A918A4AA37C}" type="parTrans" cxnId="{7F2653FB-CF0A-41EC-B21E-74593F7D12EE}">
      <dgm:prSet/>
      <dgm:spPr/>
      <dgm:t>
        <a:bodyPr/>
        <a:lstStyle/>
        <a:p>
          <a:endParaRPr lang="en-US"/>
        </a:p>
      </dgm:t>
    </dgm:pt>
    <dgm:pt modelId="{8888BDDA-83F8-431B-A57F-17C731E8AFB9}" type="sibTrans" cxnId="{7F2653FB-CF0A-41EC-B21E-74593F7D12EE}">
      <dgm:prSet/>
      <dgm:spPr/>
      <dgm:t>
        <a:bodyPr/>
        <a:lstStyle/>
        <a:p>
          <a:endParaRPr lang="en-US"/>
        </a:p>
      </dgm:t>
    </dgm:pt>
    <dgm:pt modelId="{68CF4224-7DF4-4726-AD9D-907504EFE52A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600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1</a:t>
          </a:r>
          <a:r>
            <a:rPr lang="en-US" sz="1600" b="1" baseline="30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st</a:t>
          </a:r>
          <a:r>
            <a:rPr lang="en-US" sz="1600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 check will be a paper check you elect to pick up or have mailed.</a:t>
          </a:r>
          <a:endParaRPr lang="en-US" sz="1600" dirty="0">
            <a:solidFill>
              <a:schemeClr val="bg1"/>
            </a:solidFill>
            <a:effectLst>
              <a:glow rad="127000">
                <a:schemeClr val="tx1"/>
              </a:glow>
            </a:effectLst>
          </a:endParaRPr>
        </a:p>
      </dgm:t>
    </dgm:pt>
    <dgm:pt modelId="{61DAE040-F4D7-41FA-8ADB-ABB84CD2D7A5}" type="parTrans" cxnId="{97AC414D-E92F-4CCD-9DC0-FC48CFFE2752}">
      <dgm:prSet/>
      <dgm:spPr/>
      <dgm:t>
        <a:bodyPr/>
        <a:lstStyle/>
        <a:p>
          <a:endParaRPr lang="en-US"/>
        </a:p>
      </dgm:t>
    </dgm:pt>
    <dgm:pt modelId="{6BDFB6B4-A717-47BE-B7CF-594107A0CE59}" type="sibTrans" cxnId="{97AC414D-E92F-4CCD-9DC0-FC48CFFE2752}">
      <dgm:prSet/>
      <dgm:spPr/>
      <dgm:t>
        <a:bodyPr/>
        <a:lstStyle/>
        <a:p>
          <a:endParaRPr lang="en-US"/>
        </a:p>
      </dgm:t>
    </dgm:pt>
    <dgm:pt modelId="{5EA4C2F6-6688-48D5-9F3B-446283FCECEC}">
      <dgm:prSet/>
      <dgm:spPr>
        <a:solidFill>
          <a:srgbClr val="FB986B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Everyone Else</a:t>
          </a:r>
        </a:p>
        <a:p>
          <a:r>
            <a:rPr lang="en-US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1</a:t>
          </a:r>
          <a:r>
            <a:rPr lang="en-US" b="1" baseline="30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st</a:t>
          </a:r>
          <a:r>
            <a:rPr lang="en-US" b="1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 pay September 18th</a:t>
          </a:r>
          <a:endParaRPr lang="en-US" dirty="0">
            <a:solidFill>
              <a:schemeClr val="bg1"/>
            </a:solidFill>
            <a:effectLst>
              <a:glow rad="127000">
                <a:schemeClr val="tx1"/>
              </a:glow>
            </a:effectLst>
          </a:endParaRPr>
        </a:p>
      </dgm:t>
    </dgm:pt>
    <dgm:pt modelId="{ECB2D0F6-0A8E-4AB1-AFA8-474106CDC9F4}" type="parTrans" cxnId="{992D82DC-2F0A-4227-833E-D8F79334BC50}">
      <dgm:prSet/>
      <dgm:spPr/>
      <dgm:t>
        <a:bodyPr/>
        <a:lstStyle/>
        <a:p>
          <a:endParaRPr lang="en-US"/>
        </a:p>
      </dgm:t>
    </dgm:pt>
    <dgm:pt modelId="{E8DD0846-165C-4BF2-9697-167FC008DB37}" type="sibTrans" cxnId="{992D82DC-2F0A-4227-833E-D8F79334BC50}">
      <dgm:prSet/>
      <dgm:spPr/>
      <dgm:t>
        <a:bodyPr/>
        <a:lstStyle/>
        <a:p>
          <a:endParaRPr lang="en-US"/>
        </a:p>
      </dgm:t>
    </dgm:pt>
    <dgm:pt modelId="{DED5135D-218B-4E6E-8E8D-7C04E62FAE80}" type="pres">
      <dgm:prSet presAssocID="{D989D85F-F138-46DF-8CEB-792A6B967B68}" presName="CompostProcess" presStyleCnt="0">
        <dgm:presLayoutVars>
          <dgm:dir/>
          <dgm:resizeHandles val="exact"/>
        </dgm:presLayoutVars>
      </dgm:prSet>
      <dgm:spPr/>
    </dgm:pt>
    <dgm:pt modelId="{9B61B85B-A8CF-45D2-809A-005784D1FC2F}" type="pres">
      <dgm:prSet presAssocID="{D989D85F-F138-46DF-8CEB-792A6B967B68}" presName="arrow" presStyleLbl="bgShp" presStyleIdx="0" presStyleCnt="1"/>
      <dgm:spPr/>
    </dgm:pt>
    <dgm:pt modelId="{4AFFD615-C2F9-4779-BB34-B9A900F4EE88}" type="pres">
      <dgm:prSet presAssocID="{D989D85F-F138-46DF-8CEB-792A6B967B68}" presName="linearProcess" presStyleCnt="0"/>
      <dgm:spPr/>
    </dgm:pt>
    <dgm:pt modelId="{85AEBF3F-D97F-404E-B2F2-483AD8925568}" type="pres">
      <dgm:prSet presAssocID="{F2F50277-8714-4354-A1E0-B0CC4173EDD4}" presName="textNode" presStyleLbl="node1" presStyleIdx="0" presStyleCnt="3" custScaleY="209459">
        <dgm:presLayoutVars>
          <dgm:bulletEnabled val="1"/>
        </dgm:presLayoutVars>
      </dgm:prSet>
      <dgm:spPr/>
    </dgm:pt>
    <dgm:pt modelId="{E17E25B3-B8A9-4A31-AC37-AA3F353C0476}" type="pres">
      <dgm:prSet presAssocID="{8888BDDA-83F8-431B-A57F-17C731E8AFB9}" presName="sibTrans" presStyleCnt="0"/>
      <dgm:spPr/>
    </dgm:pt>
    <dgm:pt modelId="{218B5CF9-AF77-4C44-8D22-48DD1D1DD0CB}" type="pres">
      <dgm:prSet presAssocID="{68CF4224-7DF4-4726-AD9D-907504EFE52A}" presName="textNode" presStyleLbl="node1" presStyleIdx="1" presStyleCnt="3" custScaleY="209459">
        <dgm:presLayoutVars>
          <dgm:bulletEnabled val="1"/>
        </dgm:presLayoutVars>
      </dgm:prSet>
      <dgm:spPr/>
    </dgm:pt>
    <dgm:pt modelId="{D0242473-1E19-47F6-AE67-137985D60113}" type="pres">
      <dgm:prSet presAssocID="{6BDFB6B4-A717-47BE-B7CF-594107A0CE59}" presName="sibTrans" presStyleCnt="0"/>
      <dgm:spPr/>
    </dgm:pt>
    <dgm:pt modelId="{73BE6486-112F-4FB6-A54A-6C4B9436678F}" type="pres">
      <dgm:prSet presAssocID="{5EA4C2F6-6688-48D5-9F3B-446283FCECEC}" presName="textNode" presStyleLbl="node1" presStyleIdx="2" presStyleCnt="3" custScaleY="209459">
        <dgm:presLayoutVars>
          <dgm:bulletEnabled val="1"/>
        </dgm:presLayoutVars>
      </dgm:prSet>
      <dgm:spPr/>
    </dgm:pt>
  </dgm:ptLst>
  <dgm:cxnLst>
    <dgm:cxn modelId="{78EF225C-DD0F-4A73-886B-C65F25E0E130}" type="presOf" srcId="{68CF4224-7DF4-4726-AD9D-907504EFE52A}" destId="{218B5CF9-AF77-4C44-8D22-48DD1D1DD0CB}" srcOrd="0" destOrd="0" presId="urn:microsoft.com/office/officeart/2005/8/layout/hProcess9"/>
    <dgm:cxn modelId="{23E38A60-0861-4C67-9E95-C4CC1923460F}" type="presOf" srcId="{F2F50277-8714-4354-A1E0-B0CC4173EDD4}" destId="{85AEBF3F-D97F-404E-B2F2-483AD8925568}" srcOrd="0" destOrd="0" presId="urn:microsoft.com/office/officeart/2005/8/layout/hProcess9"/>
    <dgm:cxn modelId="{79D25562-DC88-417A-A471-BD65EE135F07}" type="presOf" srcId="{D989D85F-F138-46DF-8CEB-792A6B967B68}" destId="{DED5135D-218B-4E6E-8E8D-7C04E62FAE80}" srcOrd="0" destOrd="0" presId="urn:microsoft.com/office/officeart/2005/8/layout/hProcess9"/>
    <dgm:cxn modelId="{97AC414D-E92F-4CCD-9DC0-FC48CFFE2752}" srcId="{D989D85F-F138-46DF-8CEB-792A6B967B68}" destId="{68CF4224-7DF4-4726-AD9D-907504EFE52A}" srcOrd="1" destOrd="0" parTransId="{61DAE040-F4D7-41FA-8ADB-ABB84CD2D7A5}" sibTransId="{6BDFB6B4-A717-47BE-B7CF-594107A0CE59}"/>
    <dgm:cxn modelId="{E787E9D7-F8A0-4AF4-892E-74AD5E1C2DDA}" type="presOf" srcId="{5EA4C2F6-6688-48D5-9F3B-446283FCECEC}" destId="{73BE6486-112F-4FB6-A54A-6C4B9436678F}" srcOrd="0" destOrd="0" presId="urn:microsoft.com/office/officeart/2005/8/layout/hProcess9"/>
    <dgm:cxn modelId="{992D82DC-2F0A-4227-833E-D8F79334BC50}" srcId="{D989D85F-F138-46DF-8CEB-792A6B967B68}" destId="{5EA4C2F6-6688-48D5-9F3B-446283FCECEC}" srcOrd="2" destOrd="0" parTransId="{ECB2D0F6-0A8E-4AB1-AFA8-474106CDC9F4}" sibTransId="{E8DD0846-165C-4BF2-9697-167FC008DB37}"/>
    <dgm:cxn modelId="{7F2653FB-CF0A-41EC-B21E-74593F7D12EE}" srcId="{D989D85F-F138-46DF-8CEB-792A6B967B68}" destId="{F2F50277-8714-4354-A1E0-B0CC4173EDD4}" srcOrd="0" destOrd="0" parTransId="{44F5C546-19B2-45C0-8477-9A918A4AA37C}" sibTransId="{8888BDDA-83F8-431B-A57F-17C731E8AFB9}"/>
    <dgm:cxn modelId="{A67FF2CB-1AEE-4670-9924-1574DF56A3B6}" type="presParOf" srcId="{DED5135D-218B-4E6E-8E8D-7C04E62FAE80}" destId="{9B61B85B-A8CF-45D2-809A-005784D1FC2F}" srcOrd="0" destOrd="0" presId="urn:microsoft.com/office/officeart/2005/8/layout/hProcess9"/>
    <dgm:cxn modelId="{797F6FB7-7A0B-4A83-832A-057C49399924}" type="presParOf" srcId="{DED5135D-218B-4E6E-8E8D-7C04E62FAE80}" destId="{4AFFD615-C2F9-4779-BB34-B9A900F4EE88}" srcOrd="1" destOrd="0" presId="urn:microsoft.com/office/officeart/2005/8/layout/hProcess9"/>
    <dgm:cxn modelId="{2EDF1467-5498-41E3-A3B4-62186E6B91E3}" type="presParOf" srcId="{4AFFD615-C2F9-4779-BB34-B9A900F4EE88}" destId="{85AEBF3F-D97F-404E-B2F2-483AD8925568}" srcOrd="0" destOrd="0" presId="urn:microsoft.com/office/officeart/2005/8/layout/hProcess9"/>
    <dgm:cxn modelId="{0E3EC85A-DC29-4D59-9664-DD5CB6C22AB0}" type="presParOf" srcId="{4AFFD615-C2F9-4779-BB34-B9A900F4EE88}" destId="{E17E25B3-B8A9-4A31-AC37-AA3F353C0476}" srcOrd="1" destOrd="0" presId="urn:microsoft.com/office/officeart/2005/8/layout/hProcess9"/>
    <dgm:cxn modelId="{9FE49337-1215-4E6A-BDA8-858D85871C97}" type="presParOf" srcId="{4AFFD615-C2F9-4779-BB34-B9A900F4EE88}" destId="{218B5CF9-AF77-4C44-8D22-48DD1D1DD0CB}" srcOrd="2" destOrd="0" presId="urn:microsoft.com/office/officeart/2005/8/layout/hProcess9"/>
    <dgm:cxn modelId="{96E85F0C-C1F0-4BE2-BBA9-CBC351FA38C2}" type="presParOf" srcId="{4AFFD615-C2F9-4779-BB34-B9A900F4EE88}" destId="{D0242473-1E19-47F6-AE67-137985D60113}" srcOrd="3" destOrd="0" presId="urn:microsoft.com/office/officeart/2005/8/layout/hProcess9"/>
    <dgm:cxn modelId="{D806EE45-DC7D-44C7-8223-E672B3695F2B}" type="presParOf" srcId="{4AFFD615-C2F9-4779-BB34-B9A900F4EE88}" destId="{73BE6486-112F-4FB6-A54A-6C4B9436678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536F58-9520-4F1B-BC6D-5BA8E7571D5F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24AA5CB5-91D3-49E3-9114-A03401A5136B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600" b="1" dirty="0"/>
            <a:t>Hours per Day</a:t>
          </a:r>
        </a:p>
      </dgm:t>
    </dgm:pt>
    <dgm:pt modelId="{CACC1820-5A26-4E94-849F-6E15D30E4CC1}" type="parTrans" cxnId="{D0B984AB-24ED-4515-95FE-6C69F4BD95EE}">
      <dgm:prSet/>
      <dgm:spPr/>
      <dgm:t>
        <a:bodyPr/>
        <a:lstStyle/>
        <a:p>
          <a:pPr algn="ctr"/>
          <a:endParaRPr lang="en-US"/>
        </a:p>
      </dgm:t>
    </dgm:pt>
    <dgm:pt modelId="{7893D2FD-EE28-4863-B516-17184A656D65}" type="sibTrans" cxnId="{D0B984AB-24ED-4515-95FE-6C69F4BD95EE}">
      <dgm:prSet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pPr algn="ctr"/>
          <a:endParaRPr lang="en-US"/>
        </a:p>
      </dgm:t>
    </dgm:pt>
    <dgm:pt modelId="{9B1CD1D8-1574-4808-9020-CF9FB50E7924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600" b="1" dirty="0"/>
            <a:t>Contracted Work Days per Year</a:t>
          </a:r>
        </a:p>
      </dgm:t>
    </dgm:pt>
    <dgm:pt modelId="{A6BAEBB4-6BAB-4E07-82E6-DDDE8D2DC1CD}" type="parTrans" cxnId="{CCC8F550-2CF1-4C87-83E0-C1846D4CDE13}">
      <dgm:prSet/>
      <dgm:spPr/>
      <dgm:t>
        <a:bodyPr/>
        <a:lstStyle/>
        <a:p>
          <a:pPr algn="ctr"/>
          <a:endParaRPr lang="en-US"/>
        </a:p>
      </dgm:t>
    </dgm:pt>
    <dgm:pt modelId="{8473A9BB-8347-44A7-816F-F97EEB23B75C}" type="sibTrans" cxnId="{CCC8F550-2CF1-4C87-83E0-C1846D4CDE13}">
      <dgm:prSet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pPr algn="ctr"/>
          <a:endParaRPr lang="en-US"/>
        </a:p>
      </dgm:t>
    </dgm:pt>
    <dgm:pt modelId="{83B28703-D7C1-45FE-A002-2A577BCE0761}">
      <dgm:prSet phldrT="[Text]" custT="1"/>
      <dgm:spPr>
        <a:solidFill>
          <a:schemeClr val="accent2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600" b="1" dirty="0"/>
            <a:t>Total Contracted Salary</a:t>
          </a:r>
        </a:p>
      </dgm:t>
    </dgm:pt>
    <dgm:pt modelId="{C4760E65-C3EE-48F9-8B83-49053D4BE8A4}" type="parTrans" cxnId="{D90180D6-79BC-4948-BCC2-4070C831A90C}">
      <dgm:prSet/>
      <dgm:spPr/>
      <dgm:t>
        <a:bodyPr/>
        <a:lstStyle/>
        <a:p>
          <a:pPr algn="ctr"/>
          <a:endParaRPr lang="en-US"/>
        </a:p>
      </dgm:t>
    </dgm:pt>
    <dgm:pt modelId="{E5273877-6D91-4688-9DE5-6F7066332EA4}" type="sibTrans" cxnId="{D90180D6-79BC-4948-BCC2-4070C831A90C}">
      <dgm:prSet/>
      <dgm:spPr/>
      <dgm:t>
        <a:bodyPr/>
        <a:lstStyle/>
        <a:p>
          <a:pPr algn="ctr"/>
          <a:endParaRPr lang="en-US"/>
        </a:p>
      </dgm:t>
    </dgm:pt>
    <dgm:pt modelId="{70E505AB-7D72-4584-8FE8-6C8D40E594A3}">
      <dgm:prSet custT="1"/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600" b="1" dirty="0"/>
            <a:t>Rate of Pay</a:t>
          </a:r>
        </a:p>
      </dgm:t>
    </dgm:pt>
    <dgm:pt modelId="{283D2569-C231-46AF-B124-E7EE62C69964}" type="parTrans" cxnId="{495DE08C-7639-43F3-A455-630FDDA6A6BF}">
      <dgm:prSet/>
      <dgm:spPr/>
      <dgm:t>
        <a:bodyPr/>
        <a:lstStyle/>
        <a:p>
          <a:pPr algn="ctr"/>
          <a:endParaRPr lang="en-US"/>
        </a:p>
      </dgm:t>
    </dgm:pt>
    <dgm:pt modelId="{A49CED2B-0763-47B2-93B3-792F852894F9}" type="sibTrans" cxnId="{495DE08C-7639-43F3-A455-630FDDA6A6BF}">
      <dgm:prSet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pPr algn="ctr"/>
          <a:endParaRPr lang="en-US"/>
        </a:p>
      </dgm:t>
    </dgm:pt>
    <dgm:pt modelId="{3E7B841C-4FF8-4E0A-8C09-B35D6317EDAC}" type="pres">
      <dgm:prSet presAssocID="{E9536F58-9520-4F1B-BC6D-5BA8E7571D5F}" presName="linearFlow" presStyleCnt="0">
        <dgm:presLayoutVars>
          <dgm:dir/>
          <dgm:resizeHandles val="exact"/>
        </dgm:presLayoutVars>
      </dgm:prSet>
      <dgm:spPr/>
    </dgm:pt>
    <dgm:pt modelId="{35C31AA4-7B68-4779-9797-F327AFFABEA4}" type="pres">
      <dgm:prSet presAssocID="{70E505AB-7D72-4584-8FE8-6C8D40E594A3}" presName="node" presStyleLbl="node1" presStyleIdx="0" presStyleCnt="4" custScaleX="101394" custScaleY="96737">
        <dgm:presLayoutVars>
          <dgm:bulletEnabled val="1"/>
        </dgm:presLayoutVars>
      </dgm:prSet>
      <dgm:spPr/>
    </dgm:pt>
    <dgm:pt modelId="{8E5A1816-0649-4C4B-95C4-C90B8017E239}" type="pres">
      <dgm:prSet presAssocID="{A49CED2B-0763-47B2-93B3-792F852894F9}" presName="spacerL" presStyleCnt="0"/>
      <dgm:spPr/>
    </dgm:pt>
    <dgm:pt modelId="{97833C09-D6C8-4B7F-9083-40A59D10D119}" type="pres">
      <dgm:prSet presAssocID="{A49CED2B-0763-47B2-93B3-792F852894F9}" presName="sibTrans" presStyleLbl="sibTrans2D1" presStyleIdx="0" presStyleCnt="3"/>
      <dgm:spPr>
        <a:prstGeom prst="mathMultiply">
          <a:avLst/>
        </a:prstGeom>
      </dgm:spPr>
    </dgm:pt>
    <dgm:pt modelId="{1614AFF3-3373-4055-BA4C-E262F52B3C4E}" type="pres">
      <dgm:prSet presAssocID="{A49CED2B-0763-47B2-93B3-792F852894F9}" presName="spacerR" presStyleCnt="0"/>
      <dgm:spPr/>
    </dgm:pt>
    <dgm:pt modelId="{94E0DC13-5C0A-413B-B700-46AB40DBE3DC}" type="pres">
      <dgm:prSet presAssocID="{24AA5CB5-91D3-49E3-9114-A03401A5136B}" presName="node" presStyleLbl="node1" presStyleIdx="1" presStyleCnt="4">
        <dgm:presLayoutVars>
          <dgm:bulletEnabled val="1"/>
        </dgm:presLayoutVars>
      </dgm:prSet>
      <dgm:spPr/>
    </dgm:pt>
    <dgm:pt modelId="{394628AD-56B1-4E1E-BBA9-44807836709F}" type="pres">
      <dgm:prSet presAssocID="{7893D2FD-EE28-4863-B516-17184A656D65}" presName="spacerL" presStyleCnt="0"/>
      <dgm:spPr/>
    </dgm:pt>
    <dgm:pt modelId="{F07D5D9B-9E9C-4B3B-9CCF-5000D7A67CC9}" type="pres">
      <dgm:prSet presAssocID="{7893D2FD-EE28-4863-B516-17184A656D65}" presName="sibTrans" presStyleLbl="sibTrans2D1" presStyleIdx="1" presStyleCnt="3"/>
      <dgm:spPr>
        <a:prstGeom prst="mathMultiply">
          <a:avLst/>
        </a:prstGeom>
      </dgm:spPr>
    </dgm:pt>
    <dgm:pt modelId="{C909C8A3-6919-4EAA-92F4-CF24AC2C249B}" type="pres">
      <dgm:prSet presAssocID="{7893D2FD-EE28-4863-B516-17184A656D65}" presName="spacerR" presStyleCnt="0"/>
      <dgm:spPr/>
    </dgm:pt>
    <dgm:pt modelId="{B56DC854-0D41-45FE-9845-6ED3AA572FEE}" type="pres">
      <dgm:prSet presAssocID="{9B1CD1D8-1574-4808-9020-CF9FB50E7924}" presName="node" presStyleLbl="node1" presStyleIdx="2" presStyleCnt="4">
        <dgm:presLayoutVars>
          <dgm:bulletEnabled val="1"/>
        </dgm:presLayoutVars>
      </dgm:prSet>
      <dgm:spPr/>
    </dgm:pt>
    <dgm:pt modelId="{14D0031A-69BF-445A-B45E-99430186D509}" type="pres">
      <dgm:prSet presAssocID="{8473A9BB-8347-44A7-816F-F97EEB23B75C}" presName="spacerL" presStyleCnt="0"/>
      <dgm:spPr/>
    </dgm:pt>
    <dgm:pt modelId="{FE94B59B-62F2-4928-8CF3-1BE836C84B9D}" type="pres">
      <dgm:prSet presAssocID="{8473A9BB-8347-44A7-816F-F97EEB23B75C}" presName="sibTrans" presStyleLbl="sibTrans2D1" presStyleIdx="2" presStyleCnt="3"/>
      <dgm:spPr/>
    </dgm:pt>
    <dgm:pt modelId="{1E06ABBA-8EA5-429B-B8F2-F7CAB2F38333}" type="pres">
      <dgm:prSet presAssocID="{8473A9BB-8347-44A7-816F-F97EEB23B75C}" presName="spacerR" presStyleCnt="0"/>
      <dgm:spPr/>
    </dgm:pt>
    <dgm:pt modelId="{3740280F-3770-49FE-831F-DFF708182DAB}" type="pres">
      <dgm:prSet presAssocID="{83B28703-D7C1-45FE-A002-2A577BCE0761}" presName="node" presStyleLbl="node1" presStyleIdx="3" presStyleCnt="4">
        <dgm:presLayoutVars>
          <dgm:bulletEnabled val="1"/>
        </dgm:presLayoutVars>
      </dgm:prSet>
      <dgm:spPr/>
    </dgm:pt>
  </dgm:ptLst>
  <dgm:cxnLst>
    <dgm:cxn modelId="{185F0425-05BD-4E59-9440-339644F0A532}" type="presOf" srcId="{E9536F58-9520-4F1B-BC6D-5BA8E7571D5F}" destId="{3E7B841C-4FF8-4E0A-8C09-B35D6317EDAC}" srcOrd="0" destOrd="0" presId="urn:microsoft.com/office/officeart/2005/8/layout/equation1"/>
    <dgm:cxn modelId="{A347E460-F216-491A-BE5B-169CF3C5C026}" type="presOf" srcId="{83B28703-D7C1-45FE-A002-2A577BCE0761}" destId="{3740280F-3770-49FE-831F-DFF708182DAB}" srcOrd="0" destOrd="0" presId="urn:microsoft.com/office/officeart/2005/8/layout/equation1"/>
    <dgm:cxn modelId="{CCC8F550-2CF1-4C87-83E0-C1846D4CDE13}" srcId="{E9536F58-9520-4F1B-BC6D-5BA8E7571D5F}" destId="{9B1CD1D8-1574-4808-9020-CF9FB50E7924}" srcOrd="2" destOrd="0" parTransId="{A6BAEBB4-6BAB-4E07-82E6-DDDE8D2DC1CD}" sibTransId="{8473A9BB-8347-44A7-816F-F97EEB23B75C}"/>
    <dgm:cxn modelId="{2A9BAD51-C845-46C0-A193-CB1320BF00DD}" type="presOf" srcId="{9B1CD1D8-1574-4808-9020-CF9FB50E7924}" destId="{B56DC854-0D41-45FE-9845-6ED3AA572FEE}" srcOrd="0" destOrd="0" presId="urn:microsoft.com/office/officeart/2005/8/layout/equation1"/>
    <dgm:cxn modelId="{1F8FFC58-C974-4245-B495-765846558C77}" type="presOf" srcId="{7893D2FD-EE28-4863-B516-17184A656D65}" destId="{F07D5D9B-9E9C-4B3B-9CCF-5000D7A67CC9}" srcOrd="0" destOrd="0" presId="urn:microsoft.com/office/officeart/2005/8/layout/equation1"/>
    <dgm:cxn modelId="{495DE08C-7639-43F3-A455-630FDDA6A6BF}" srcId="{E9536F58-9520-4F1B-BC6D-5BA8E7571D5F}" destId="{70E505AB-7D72-4584-8FE8-6C8D40E594A3}" srcOrd="0" destOrd="0" parTransId="{283D2569-C231-46AF-B124-E7EE62C69964}" sibTransId="{A49CED2B-0763-47B2-93B3-792F852894F9}"/>
    <dgm:cxn modelId="{D0B984AB-24ED-4515-95FE-6C69F4BD95EE}" srcId="{E9536F58-9520-4F1B-BC6D-5BA8E7571D5F}" destId="{24AA5CB5-91D3-49E3-9114-A03401A5136B}" srcOrd="1" destOrd="0" parTransId="{CACC1820-5A26-4E94-849F-6E15D30E4CC1}" sibTransId="{7893D2FD-EE28-4863-B516-17184A656D65}"/>
    <dgm:cxn modelId="{D90180D6-79BC-4948-BCC2-4070C831A90C}" srcId="{E9536F58-9520-4F1B-BC6D-5BA8E7571D5F}" destId="{83B28703-D7C1-45FE-A002-2A577BCE0761}" srcOrd="3" destOrd="0" parTransId="{C4760E65-C3EE-48F9-8B83-49053D4BE8A4}" sibTransId="{E5273877-6D91-4688-9DE5-6F7066332EA4}"/>
    <dgm:cxn modelId="{1A7457DC-F6E0-4B2C-AECA-0E7C0EF683DC}" type="presOf" srcId="{70E505AB-7D72-4584-8FE8-6C8D40E594A3}" destId="{35C31AA4-7B68-4779-9797-F327AFFABEA4}" srcOrd="0" destOrd="0" presId="urn:microsoft.com/office/officeart/2005/8/layout/equation1"/>
    <dgm:cxn modelId="{5D641DF6-4C48-409E-8768-CF647B3919A1}" type="presOf" srcId="{A49CED2B-0763-47B2-93B3-792F852894F9}" destId="{97833C09-D6C8-4B7F-9083-40A59D10D119}" srcOrd="0" destOrd="0" presId="urn:microsoft.com/office/officeart/2005/8/layout/equation1"/>
    <dgm:cxn modelId="{F54770F6-81E2-40EC-90F2-E90D36F6DCD5}" type="presOf" srcId="{8473A9BB-8347-44A7-816F-F97EEB23B75C}" destId="{FE94B59B-62F2-4928-8CF3-1BE836C84B9D}" srcOrd="0" destOrd="0" presId="urn:microsoft.com/office/officeart/2005/8/layout/equation1"/>
    <dgm:cxn modelId="{27AC67FE-25FB-43A8-AF4C-5B0E5D88F87A}" type="presOf" srcId="{24AA5CB5-91D3-49E3-9114-A03401A5136B}" destId="{94E0DC13-5C0A-413B-B700-46AB40DBE3DC}" srcOrd="0" destOrd="0" presId="urn:microsoft.com/office/officeart/2005/8/layout/equation1"/>
    <dgm:cxn modelId="{147B52CC-56EB-4F46-A0B1-818B951EEE09}" type="presParOf" srcId="{3E7B841C-4FF8-4E0A-8C09-B35D6317EDAC}" destId="{35C31AA4-7B68-4779-9797-F327AFFABEA4}" srcOrd="0" destOrd="0" presId="urn:microsoft.com/office/officeart/2005/8/layout/equation1"/>
    <dgm:cxn modelId="{869FDBAA-CE33-4FB7-AF09-8ED2BB79070F}" type="presParOf" srcId="{3E7B841C-4FF8-4E0A-8C09-B35D6317EDAC}" destId="{8E5A1816-0649-4C4B-95C4-C90B8017E239}" srcOrd="1" destOrd="0" presId="urn:microsoft.com/office/officeart/2005/8/layout/equation1"/>
    <dgm:cxn modelId="{A4059B94-E593-46AA-B705-7246F6F46162}" type="presParOf" srcId="{3E7B841C-4FF8-4E0A-8C09-B35D6317EDAC}" destId="{97833C09-D6C8-4B7F-9083-40A59D10D119}" srcOrd="2" destOrd="0" presId="urn:microsoft.com/office/officeart/2005/8/layout/equation1"/>
    <dgm:cxn modelId="{BCBD351B-F6F6-40FB-878E-CE069AF7CD6A}" type="presParOf" srcId="{3E7B841C-4FF8-4E0A-8C09-B35D6317EDAC}" destId="{1614AFF3-3373-4055-BA4C-E262F52B3C4E}" srcOrd="3" destOrd="0" presId="urn:microsoft.com/office/officeart/2005/8/layout/equation1"/>
    <dgm:cxn modelId="{30F3FA2B-4C1A-4ADC-A2F8-D5A6DA5277BC}" type="presParOf" srcId="{3E7B841C-4FF8-4E0A-8C09-B35D6317EDAC}" destId="{94E0DC13-5C0A-413B-B700-46AB40DBE3DC}" srcOrd="4" destOrd="0" presId="urn:microsoft.com/office/officeart/2005/8/layout/equation1"/>
    <dgm:cxn modelId="{1C8679C6-C50D-4F74-8A3E-A448D5C75732}" type="presParOf" srcId="{3E7B841C-4FF8-4E0A-8C09-B35D6317EDAC}" destId="{394628AD-56B1-4E1E-BBA9-44807836709F}" srcOrd="5" destOrd="0" presId="urn:microsoft.com/office/officeart/2005/8/layout/equation1"/>
    <dgm:cxn modelId="{2B2CC46A-97E8-4D4F-BF4A-83A270F23A38}" type="presParOf" srcId="{3E7B841C-4FF8-4E0A-8C09-B35D6317EDAC}" destId="{F07D5D9B-9E9C-4B3B-9CCF-5000D7A67CC9}" srcOrd="6" destOrd="0" presId="urn:microsoft.com/office/officeart/2005/8/layout/equation1"/>
    <dgm:cxn modelId="{1D4A3BDA-96A6-439E-B6F0-FF19B96BA4C8}" type="presParOf" srcId="{3E7B841C-4FF8-4E0A-8C09-B35D6317EDAC}" destId="{C909C8A3-6919-4EAA-92F4-CF24AC2C249B}" srcOrd="7" destOrd="0" presId="urn:microsoft.com/office/officeart/2005/8/layout/equation1"/>
    <dgm:cxn modelId="{533A7715-9530-42BC-A400-8503C6F1024B}" type="presParOf" srcId="{3E7B841C-4FF8-4E0A-8C09-B35D6317EDAC}" destId="{B56DC854-0D41-45FE-9845-6ED3AA572FEE}" srcOrd="8" destOrd="0" presId="urn:microsoft.com/office/officeart/2005/8/layout/equation1"/>
    <dgm:cxn modelId="{ECE47B55-2B41-47B9-9A4D-0F06E9D49D54}" type="presParOf" srcId="{3E7B841C-4FF8-4E0A-8C09-B35D6317EDAC}" destId="{14D0031A-69BF-445A-B45E-99430186D509}" srcOrd="9" destOrd="0" presId="urn:microsoft.com/office/officeart/2005/8/layout/equation1"/>
    <dgm:cxn modelId="{BEC28B07-8BF4-4CC2-8FAB-47DCC2DD5FF7}" type="presParOf" srcId="{3E7B841C-4FF8-4E0A-8C09-B35D6317EDAC}" destId="{FE94B59B-62F2-4928-8CF3-1BE836C84B9D}" srcOrd="10" destOrd="0" presId="urn:microsoft.com/office/officeart/2005/8/layout/equation1"/>
    <dgm:cxn modelId="{DA9BA550-B9C4-49C2-A920-3B8CB48F1E38}" type="presParOf" srcId="{3E7B841C-4FF8-4E0A-8C09-B35D6317EDAC}" destId="{1E06ABBA-8EA5-429B-B8F2-F7CAB2F38333}" srcOrd="11" destOrd="0" presId="urn:microsoft.com/office/officeart/2005/8/layout/equation1"/>
    <dgm:cxn modelId="{57BDF1D5-B6C5-45CD-B8C7-7386276920FE}" type="presParOf" srcId="{3E7B841C-4FF8-4E0A-8C09-B35D6317EDAC}" destId="{3740280F-3770-49FE-831F-DFF708182DAB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936270-16A9-466D-BF59-874B93D494BD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2E7D9E88-1E61-48CE-82CB-422675616E36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/>
            <a:t>Total Contracted Salary</a:t>
          </a:r>
        </a:p>
      </dgm:t>
    </dgm:pt>
    <dgm:pt modelId="{AEA20517-2294-4242-9B38-1B3B52F7AEDD}" type="parTrans" cxnId="{03FB6A18-BEE7-40C1-9715-B8BF26C2C604}">
      <dgm:prSet/>
      <dgm:spPr/>
      <dgm:t>
        <a:bodyPr/>
        <a:lstStyle/>
        <a:p>
          <a:endParaRPr lang="en-US"/>
        </a:p>
      </dgm:t>
    </dgm:pt>
    <dgm:pt modelId="{76638F1B-8C82-468D-9304-CCD76B264D33}" type="sibTrans" cxnId="{03FB6A18-BEE7-40C1-9715-B8BF26C2C604}">
      <dgm:prSet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A5D66BD-2AC6-4363-BA7C-5AA39E21E09F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/>
            <a:t># of Pays Remaining in the Year</a:t>
          </a:r>
        </a:p>
      </dgm:t>
    </dgm:pt>
    <dgm:pt modelId="{902D8464-588F-4A3C-B948-97F9F1C65241}" type="parTrans" cxnId="{A6F59832-419B-4854-88E1-8A978EC80385}">
      <dgm:prSet/>
      <dgm:spPr/>
      <dgm:t>
        <a:bodyPr/>
        <a:lstStyle/>
        <a:p>
          <a:endParaRPr lang="en-US"/>
        </a:p>
      </dgm:t>
    </dgm:pt>
    <dgm:pt modelId="{1B456DA1-E4CB-4BBD-A2D4-80C5122D07C0}" type="sibTrans" cxnId="{A6F59832-419B-4854-88E1-8A978EC80385}">
      <dgm:prSet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6E4DF4ED-82D5-4103-8E25-B9AB373D0ED3}">
      <dgm:prSet phldrT="[Text]" custT="1"/>
      <dgm:spPr>
        <a:solidFill>
          <a:schemeClr val="accent2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/>
            <a:t>Bi-Weekly Pay Amount</a:t>
          </a:r>
        </a:p>
      </dgm:t>
    </dgm:pt>
    <dgm:pt modelId="{46E6AD3A-1026-42EF-9E97-FCDEFC09EAC2}" type="parTrans" cxnId="{AC421273-9067-45A2-A61E-F20E9838A7C7}">
      <dgm:prSet/>
      <dgm:spPr/>
      <dgm:t>
        <a:bodyPr/>
        <a:lstStyle/>
        <a:p>
          <a:endParaRPr lang="en-US"/>
        </a:p>
      </dgm:t>
    </dgm:pt>
    <dgm:pt modelId="{6E40F9C4-39B9-4BB6-9750-703E1F9A174D}" type="sibTrans" cxnId="{AC421273-9067-45A2-A61E-F20E9838A7C7}">
      <dgm:prSet/>
      <dgm:spPr/>
      <dgm:t>
        <a:bodyPr/>
        <a:lstStyle/>
        <a:p>
          <a:endParaRPr lang="en-US"/>
        </a:p>
      </dgm:t>
    </dgm:pt>
    <dgm:pt modelId="{88949C7D-15F3-47BD-B6DE-4D7102B7112D}" type="pres">
      <dgm:prSet presAssocID="{6F936270-16A9-466D-BF59-874B93D494BD}" presName="linearFlow" presStyleCnt="0">
        <dgm:presLayoutVars>
          <dgm:dir/>
          <dgm:resizeHandles val="exact"/>
        </dgm:presLayoutVars>
      </dgm:prSet>
      <dgm:spPr/>
    </dgm:pt>
    <dgm:pt modelId="{BDDF65A9-CF0B-46C3-AC4B-5ABC523CD6FD}" type="pres">
      <dgm:prSet presAssocID="{2E7D9E88-1E61-48CE-82CB-422675616E36}" presName="node" presStyleLbl="node1" presStyleIdx="0" presStyleCnt="3">
        <dgm:presLayoutVars>
          <dgm:bulletEnabled val="1"/>
        </dgm:presLayoutVars>
      </dgm:prSet>
      <dgm:spPr/>
    </dgm:pt>
    <dgm:pt modelId="{9B1AFB34-2897-4DB8-805D-666E8F0CA2BA}" type="pres">
      <dgm:prSet presAssocID="{76638F1B-8C82-468D-9304-CCD76B264D33}" presName="spacerL" presStyleCnt="0"/>
      <dgm:spPr/>
    </dgm:pt>
    <dgm:pt modelId="{0A35A06D-ADFF-481F-8FAB-EA2B0FE53091}" type="pres">
      <dgm:prSet presAssocID="{76638F1B-8C82-468D-9304-CCD76B264D33}" presName="sibTrans" presStyleLbl="sibTrans2D1" presStyleIdx="0" presStyleCnt="2"/>
      <dgm:spPr>
        <a:prstGeom prst="mathDivide">
          <a:avLst/>
        </a:prstGeom>
      </dgm:spPr>
    </dgm:pt>
    <dgm:pt modelId="{4E20D8D3-E8F6-4FDC-AD92-D72E9CA5D2A5}" type="pres">
      <dgm:prSet presAssocID="{76638F1B-8C82-468D-9304-CCD76B264D33}" presName="spacerR" presStyleCnt="0"/>
      <dgm:spPr/>
    </dgm:pt>
    <dgm:pt modelId="{18A4A8E5-DE67-4708-B702-4EDE241BDE3C}" type="pres">
      <dgm:prSet presAssocID="{5A5D66BD-2AC6-4363-BA7C-5AA39E21E09F}" presName="node" presStyleLbl="node1" presStyleIdx="1" presStyleCnt="3">
        <dgm:presLayoutVars>
          <dgm:bulletEnabled val="1"/>
        </dgm:presLayoutVars>
      </dgm:prSet>
      <dgm:spPr/>
    </dgm:pt>
    <dgm:pt modelId="{DBC2B3BA-A71B-44E2-BC05-438B007DF096}" type="pres">
      <dgm:prSet presAssocID="{1B456DA1-E4CB-4BBD-A2D4-80C5122D07C0}" presName="spacerL" presStyleCnt="0"/>
      <dgm:spPr/>
    </dgm:pt>
    <dgm:pt modelId="{F20E716C-5087-4D35-B5FF-1C35EB013DFD}" type="pres">
      <dgm:prSet presAssocID="{1B456DA1-E4CB-4BBD-A2D4-80C5122D07C0}" presName="sibTrans" presStyleLbl="sibTrans2D1" presStyleIdx="1" presStyleCnt="2"/>
      <dgm:spPr/>
    </dgm:pt>
    <dgm:pt modelId="{F466694B-8ADF-4718-ADEA-8E44188751E7}" type="pres">
      <dgm:prSet presAssocID="{1B456DA1-E4CB-4BBD-A2D4-80C5122D07C0}" presName="spacerR" presStyleCnt="0"/>
      <dgm:spPr/>
    </dgm:pt>
    <dgm:pt modelId="{0E9CEAC5-1A8A-47B8-8A0E-0DF8D0BE4100}" type="pres">
      <dgm:prSet presAssocID="{6E4DF4ED-82D5-4103-8E25-B9AB373D0ED3}" presName="node" presStyleLbl="node1" presStyleIdx="2" presStyleCnt="3">
        <dgm:presLayoutVars>
          <dgm:bulletEnabled val="1"/>
        </dgm:presLayoutVars>
      </dgm:prSet>
      <dgm:spPr/>
    </dgm:pt>
  </dgm:ptLst>
  <dgm:cxnLst>
    <dgm:cxn modelId="{F916A805-A999-4079-8E91-78D43B1D8C8D}" type="presOf" srcId="{2E7D9E88-1E61-48CE-82CB-422675616E36}" destId="{BDDF65A9-CF0B-46C3-AC4B-5ABC523CD6FD}" srcOrd="0" destOrd="0" presId="urn:microsoft.com/office/officeart/2005/8/layout/equation1"/>
    <dgm:cxn modelId="{03FB6A18-BEE7-40C1-9715-B8BF26C2C604}" srcId="{6F936270-16A9-466D-BF59-874B93D494BD}" destId="{2E7D9E88-1E61-48CE-82CB-422675616E36}" srcOrd="0" destOrd="0" parTransId="{AEA20517-2294-4242-9B38-1B3B52F7AEDD}" sibTransId="{76638F1B-8C82-468D-9304-CCD76B264D33}"/>
    <dgm:cxn modelId="{2AB4DB30-2D86-4082-9B66-F7C181B632C0}" type="presOf" srcId="{76638F1B-8C82-468D-9304-CCD76B264D33}" destId="{0A35A06D-ADFF-481F-8FAB-EA2B0FE53091}" srcOrd="0" destOrd="0" presId="urn:microsoft.com/office/officeart/2005/8/layout/equation1"/>
    <dgm:cxn modelId="{A6F59832-419B-4854-88E1-8A978EC80385}" srcId="{6F936270-16A9-466D-BF59-874B93D494BD}" destId="{5A5D66BD-2AC6-4363-BA7C-5AA39E21E09F}" srcOrd="1" destOrd="0" parTransId="{902D8464-588F-4A3C-B948-97F9F1C65241}" sibTransId="{1B456DA1-E4CB-4BBD-A2D4-80C5122D07C0}"/>
    <dgm:cxn modelId="{FFAF7869-0B86-4136-80D8-8CB26A4B6FDE}" type="presOf" srcId="{5A5D66BD-2AC6-4363-BA7C-5AA39E21E09F}" destId="{18A4A8E5-DE67-4708-B702-4EDE241BDE3C}" srcOrd="0" destOrd="0" presId="urn:microsoft.com/office/officeart/2005/8/layout/equation1"/>
    <dgm:cxn modelId="{AC421273-9067-45A2-A61E-F20E9838A7C7}" srcId="{6F936270-16A9-466D-BF59-874B93D494BD}" destId="{6E4DF4ED-82D5-4103-8E25-B9AB373D0ED3}" srcOrd="2" destOrd="0" parTransId="{46E6AD3A-1026-42EF-9E97-FCDEFC09EAC2}" sibTransId="{6E40F9C4-39B9-4BB6-9750-703E1F9A174D}"/>
    <dgm:cxn modelId="{A2F32E76-8B61-4068-82E4-6BC8F1019336}" type="presOf" srcId="{6E4DF4ED-82D5-4103-8E25-B9AB373D0ED3}" destId="{0E9CEAC5-1A8A-47B8-8A0E-0DF8D0BE4100}" srcOrd="0" destOrd="0" presId="urn:microsoft.com/office/officeart/2005/8/layout/equation1"/>
    <dgm:cxn modelId="{D01AB6C3-E4D3-4C3F-9C4D-95C425889F9F}" type="presOf" srcId="{6F936270-16A9-466D-BF59-874B93D494BD}" destId="{88949C7D-15F3-47BD-B6DE-4D7102B7112D}" srcOrd="0" destOrd="0" presId="urn:microsoft.com/office/officeart/2005/8/layout/equation1"/>
    <dgm:cxn modelId="{38728FC9-5702-4176-8FDC-C2BB6067B851}" type="presOf" srcId="{1B456DA1-E4CB-4BBD-A2D4-80C5122D07C0}" destId="{F20E716C-5087-4D35-B5FF-1C35EB013DFD}" srcOrd="0" destOrd="0" presId="urn:microsoft.com/office/officeart/2005/8/layout/equation1"/>
    <dgm:cxn modelId="{7C275A2D-B992-4AA0-A13E-29AF59ECA389}" type="presParOf" srcId="{88949C7D-15F3-47BD-B6DE-4D7102B7112D}" destId="{BDDF65A9-CF0B-46C3-AC4B-5ABC523CD6FD}" srcOrd="0" destOrd="0" presId="urn:microsoft.com/office/officeart/2005/8/layout/equation1"/>
    <dgm:cxn modelId="{914B5A6F-ABE2-4C30-9ED5-A8C2B80384E8}" type="presParOf" srcId="{88949C7D-15F3-47BD-B6DE-4D7102B7112D}" destId="{9B1AFB34-2897-4DB8-805D-666E8F0CA2BA}" srcOrd="1" destOrd="0" presId="urn:microsoft.com/office/officeart/2005/8/layout/equation1"/>
    <dgm:cxn modelId="{615F5882-C6EA-4F26-B97F-C1682BCAF954}" type="presParOf" srcId="{88949C7D-15F3-47BD-B6DE-4D7102B7112D}" destId="{0A35A06D-ADFF-481F-8FAB-EA2B0FE53091}" srcOrd="2" destOrd="0" presId="urn:microsoft.com/office/officeart/2005/8/layout/equation1"/>
    <dgm:cxn modelId="{A17F965A-62FD-4C8C-B9BC-058898425D06}" type="presParOf" srcId="{88949C7D-15F3-47BD-B6DE-4D7102B7112D}" destId="{4E20D8D3-E8F6-4FDC-AD92-D72E9CA5D2A5}" srcOrd="3" destOrd="0" presId="urn:microsoft.com/office/officeart/2005/8/layout/equation1"/>
    <dgm:cxn modelId="{D1813645-BEC0-4761-8D2C-96AD80C703B1}" type="presParOf" srcId="{88949C7D-15F3-47BD-B6DE-4D7102B7112D}" destId="{18A4A8E5-DE67-4708-B702-4EDE241BDE3C}" srcOrd="4" destOrd="0" presId="urn:microsoft.com/office/officeart/2005/8/layout/equation1"/>
    <dgm:cxn modelId="{A4CFE887-53C7-45E3-B59E-7B8B6CC33740}" type="presParOf" srcId="{88949C7D-15F3-47BD-B6DE-4D7102B7112D}" destId="{DBC2B3BA-A71B-44E2-BC05-438B007DF096}" srcOrd="5" destOrd="0" presId="urn:microsoft.com/office/officeart/2005/8/layout/equation1"/>
    <dgm:cxn modelId="{B2A61A4F-2731-457D-8F59-52197F0DD00D}" type="presParOf" srcId="{88949C7D-15F3-47BD-B6DE-4D7102B7112D}" destId="{F20E716C-5087-4D35-B5FF-1C35EB013DFD}" srcOrd="6" destOrd="0" presId="urn:microsoft.com/office/officeart/2005/8/layout/equation1"/>
    <dgm:cxn modelId="{5B88E44A-B1FE-4BF6-B010-D6AE70B14EC5}" type="presParOf" srcId="{88949C7D-15F3-47BD-B6DE-4D7102B7112D}" destId="{F466694B-8ADF-4718-ADEA-8E44188751E7}" srcOrd="7" destOrd="0" presId="urn:microsoft.com/office/officeart/2005/8/layout/equation1"/>
    <dgm:cxn modelId="{0227D5E5-9E83-433F-BA0D-A5D9E8CA1628}" type="presParOf" srcId="{88949C7D-15F3-47BD-B6DE-4D7102B7112D}" destId="{0E9CEAC5-1A8A-47B8-8A0E-0DF8D0BE4100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C78ADE-CCFA-4BAE-8ACF-05A1897721A0}" type="doc">
      <dgm:prSet loTypeId="urn:microsoft.com/office/officeart/2005/8/layout/vList5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E125429-5DF7-44B7-AB95-9CCB167889B6}">
      <dgm:prSet phldrT="[Text]" custT="1"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300" b="1" dirty="0"/>
            <a:t>What are my leave balances</a:t>
          </a:r>
          <a:r>
            <a:rPr lang="en-US" sz="2500" b="0" dirty="0"/>
            <a:t>?</a:t>
          </a:r>
        </a:p>
      </dgm:t>
    </dgm:pt>
    <dgm:pt modelId="{C64D47F9-D294-4610-97DE-CC7DA0F3B379}" type="parTrans" cxnId="{B91FE50F-086A-4DAA-85E9-D3772E6E9B9C}">
      <dgm:prSet/>
      <dgm:spPr/>
      <dgm:t>
        <a:bodyPr/>
        <a:lstStyle/>
        <a:p>
          <a:endParaRPr lang="en-US"/>
        </a:p>
      </dgm:t>
    </dgm:pt>
    <dgm:pt modelId="{0F7B13DC-641F-4682-9C2D-C1424F837EA7}" type="sibTrans" cxnId="{B91FE50F-086A-4DAA-85E9-D3772E6E9B9C}">
      <dgm:prSet/>
      <dgm:spPr/>
      <dgm:t>
        <a:bodyPr/>
        <a:lstStyle/>
        <a:p>
          <a:endParaRPr lang="en-US"/>
        </a:p>
      </dgm:t>
    </dgm:pt>
    <dgm:pt modelId="{C77D49BA-297F-4094-B1FB-E79E9F7D954D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2300" b="1" dirty="0"/>
            <a:t>Where can I find my leave balances and usages</a:t>
          </a:r>
          <a:r>
            <a:rPr lang="en-US" sz="2400" b="0" dirty="0"/>
            <a:t>?</a:t>
          </a:r>
        </a:p>
      </dgm:t>
    </dgm:pt>
    <dgm:pt modelId="{FA96C925-8CC3-408F-AA54-5B8D715BC89F}" type="parTrans" cxnId="{2462CAFA-547A-448A-A772-C23B2748047F}">
      <dgm:prSet/>
      <dgm:spPr/>
      <dgm:t>
        <a:bodyPr/>
        <a:lstStyle/>
        <a:p>
          <a:endParaRPr lang="en-US"/>
        </a:p>
      </dgm:t>
    </dgm:pt>
    <dgm:pt modelId="{9317BB4B-EEB6-4BC2-BA22-95F610FFA5D8}" type="sibTrans" cxnId="{2462CAFA-547A-448A-A772-C23B2748047F}">
      <dgm:prSet/>
      <dgm:spPr/>
      <dgm:t>
        <a:bodyPr/>
        <a:lstStyle/>
        <a:p>
          <a:endParaRPr lang="en-US"/>
        </a:p>
      </dgm:t>
    </dgm:pt>
    <dgm:pt modelId="{011ED3D0-083E-4D6F-9948-3CCCB7BF93A9}">
      <dgm:prSet phldrT="[Text]" custT="1"/>
      <dgm:spPr>
        <a:solidFill>
          <a:srgbClr val="FFFF00">
            <a:alpha val="89804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lnSpc>
              <a:spcPct val="150000"/>
            </a:lnSpc>
            <a:buFont typeface="Wingdings" panose="05000000000000000000" pitchFamily="2" charset="2"/>
            <a:buChar char="§"/>
          </a:pPr>
          <a:r>
            <a:rPr lang="en-US" sz="1800" b="1" dirty="0"/>
            <a:t>Sick leave is accrued the last day of each month</a:t>
          </a:r>
        </a:p>
      </dgm:t>
    </dgm:pt>
    <dgm:pt modelId="{2B792445-B164-4327-B900-4C833DD42195}" type="sibTrans" cxnId="{BCFAEFCF-85DD-44DB-AF88-23A9FF5F375A}">
      <dgm:prSet/>
      <dgm:spPr/>
      <dgm:t>
        <a:bodyPr/>
        <a:lstStyle/>
        <a:p>
          <a:endParaRPr lang="en-US"/>
        </a:p>
      </dgm:t>
    </dgm:pt>
    <dgm:pt modelId="{8560A930-6088-42A0-8712-5F92C9610864}" type="parTrans" cxnId="{BCFAEFCF-85DD-44DB-AF88-23A9FF5F375A}">
      <dgm:prSet/>
      <dgm:spPr/>
      <dgm:t>
        <a:bodyPr/>
        <a:lstStyle/>
        <a:p>
          <a:endParaRPr lang="en-US"/>
        </a:p>
      </dgm:t>
    </dgm:pt>
    <dgm:pt modelId="{97168C42-6327-44F5-BAEE-2176A2FBB63C}">
      <dgm:prSet phldrT="[Text]" custT="1"/>
      <dgm:spPr>
        <a:solidFill>
          <a:srgbClr val="FFFF00">
            <a:alpha val="89804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lnSpc>
              <a:spcPct val="150000"/>
            </a:lnSpc>
            <a:buFont typeface="Wingdings" panose="05000000000000000000" pitchFamily="2" charset="2"/>
            <a:buChar char="§"/>
          </a:pPr>
          <a:r>
            <a:rPr lang="en-US" sz="1800" b="1" dirty="0"/>
            <a:t>3 personal days each year</a:t>
          </a:r>
        </a:p>
      </dgm:t>
    </dgm:pt>
    <dgm:pt modelId="{C5798B23-60DD-4966-A76F-44E1C3ED11E6}" type="parTrans" cxnId="{56A42A0F-9C0C-4463-9AC1-ED0089B44205}">
      <dgm:prSet/>
      <dgm:spPr/>
      <dgm:t>
        <a:bodyPr/>
        <a:lstStyle/>
        <a:p>
          <a:endParaRPr lang="en-US"/>
        </a:p>
      </dgm:t>
    </dgm:pt>
    <dgm:pt modelId="{BF92DA41-BB58-4662-9F4F-EF2257BFF197}" type="sibTrans" cxnId="{56A42A0F-9C0C-4463-9AC1-ED0089B44205}">
      <dgm:prSet/>
      <dgm:spPr/>
      <dgm:t>
        <a:bodyPr/>
        <a:lstStyle/>
        <a:p>
          <a:endParaRPr lang="en-US"/>
        </a:p>
      </dgm:t>
    </dgm:pt>
    <dgm:pt modelId="{2A6A0078-7491-4D46-9191-2F33D8E105E0}">
      <dgm:prSet phldrT="[Text]" custT="1"/>
      <dgm:spPr>
        <a:solidFill>
          <a:srgbClr val="FFFF00">
            <a:alpha val="89804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lnSpc>
              <a:spcPct val="100000"/>
            </a:lnSpc>
            <a:buFont typeface="Wingdings" panose="05000000000000000000" pitchFamily="2" charset="2"/>
            <a:buChar char="§"/>
          </a:pPr>
          <a:r>
            <a:rPr lang="en-US" sz="1800" b="1" dirty="0"/>
            <a:t>If you do not work 5 days a week, personal and sick leave may be prorated</a:t>
          </a:r>
        </a:p>
      </dgm:t>
    </dgm:pt>
    <dgm:pt modelId="{F6726820-A25B-4B21-83B7-34B8C9AB5403}" type="parTrans" cxnId="{6465DFB6-AE16-4D28-913E-B55D048DC526}">
      <dgm:prSet/>
      <dgm:spPr/>
      <dgm:t>
        <a:bodyPr/>
        <a:lstStyle/>
        <a:p>
          <a:endParaRPr lang="en-US"/>
        </a:p>
      </dgm:t>
    </dgm:pt>
    <dgm:pt modelId="{5C66A5EA-5B21-4587-AACA-1100CB364FA5}" type="sibTrans" cxnId="{6465DFB6-AE16-4D28-913E-B55D048DC526}">
      <dgm:prSet/>
      <dgm:spPr/>
      <dgm:t>
        <a:bodyPr/>
        <a:lstStyle/>
        <a:p>
          <a:endParaRPr lang="en-US"/>
        </a:p>
      </dgm:t>
    </dgm:pt>
    <dgm:pt modelId="{48F46D4D-B9E1-4237-9B30-47E1D91297A9}">
      <dgm:prSet phldrT="[Text]" custT="1"/>
      <dgm:spPr>
        <a:solidFill>
          <a:schemeClr val="accent2"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lnSpc>
              <a:spcPct val="150000"/>
            </a:lnSpc>
            <a:buFont typeface="Wingdings" panose="05000000000000000000" pitchFamily="2" charset="2"/>
            <a:buChar char="§"/>
          </a:pPr>
          <a:r>
            <a:rPr lang="en-US" sz="1800" b="1" dirty="0"/>
            <a:t>At the bottom left corner of each pay stub</a:t>
          </a:r>
          <a:endParaRPr lang="en-US" sz="1800" b="0" dirty="0"/>
        </a:p>
      </dgm:t>
    </dgm:pt>
    <dgm:pt modelId="{D36BDE78-643D-4127-8EB6-9FB048C2CFA8}" type="parTrans" cxnId="{59E4E018-2650-40CA-834C-93E2AE49FC6B}">
      <dgm:prSet/>
      <dgm:spPr/>
      <dgm:t>
        <a:bodyPr/>
        <a:lstStyle/>
        <a:p>
          <a:endParaRPr lang="en-US"/>
        </a:p>
      </dgm:t>
    </dgm:pt>
    <dgm:pt modelId="{763D2457-49BA-48CA-9B43-109CCDBE9EB6}" type="sibTrans" cxnId="{59E4E018-2650-40CA-834C-93E2AE49FC6B}">
      <dgm:prSet/>
      <dgm:spPr/>
      <dgm:t>
        <a:bodyPr/>
        <a:lstStyle/>
        <a:p>
          <a:endParaRPr lang="en-US"/>
        </a:p>
      </dgm:t>
    </dgm:pt>
    <dgm:pt modelId="{1E5AB03B-9E8A-4F34-8654-A1A99E46AA4C}">
      <dgm:prSet custT="1"/>
      <dgm:spPr>
        <a:solidFill>
          <a:schemeClr val="accent2"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lnSpc>
              <a:spcPct val="150000"/>
            </a:lnSpc>
            <a:buFont typeface="Wingdings" panose="05000000000000000000" pitchFamily="2" charset="2"/>
            <a:buChar char="§"/>
          </a:pPr>
          <a:r>
            <a:rPr lang="en-US" sz="1800" b="1" dirty="0"/>
            <a:t>Your Red Rover Account</a:t>
          </a:r>
        </a:p>
      </dgm:t>
    </dgm:pt>
    <dgm:pt modelId="{9358AEEA-022E-4B5D-8CC3-9FCB8A766DB5}" type="parTrans" cxnId="{CA0F2B83-099C-40A8-85EF-0D5914207BC8}">
      <dgm:prSet/>
      <dgm:spPr/>
      <dgm:t>
        <a:bodyPr/>
        <a:lstStyle/>
        <a:p>
          <a:endParaRPr lang="en-US"/>
        </a:p>
      </dgm:t>
    </dgm:pt>
    <dgm:pt modelId="{3C25E499-D27B-4FA2-9F20-658710F16856}" type="sibTrans" cxnId="{CA0F2B83-099C-40A8-85EF-0D5914207BC8}">
      <dgm:prSet/>
      <dgm:spPr/>
      <dgm:t>
        <a:bodyPr/>
        <a:lstStyle/>
        <a:p>
          <a:endParaRPr lang="en-US"/>
        </a:p>
      </dgm:t>
    </dgm:pt>
    <dgm:pt modelId="{E15875FD-2500-4039-BFCE-0CFAC9F8920C}" type="pres">
      <dgm:prSet presAssocID="{D8C78ADE-CCFA-4BAE-8ACF-05A1897721A0}" presName="Name0" presStyleCnt="0">
        <dgm:presLayoutVars>
          <dgm:dir/>
          <dgm:animLvl val="lvl"/>
          <dgm:resizeHandles val="exact"/>
        </dgm:presLayoutVars>
      </dgm:prSet>
      <dgm:spPr/>
    </dgm:pt>
    <dgm:pt modelId="{87FE4F7E-13CE-4B32-B5D9-74501FF77207}" type="pres">
      <dgm:prSet presAssocID="{1E125429-5DF7-44B7-AB95-9CCB167889B6}" presName="linNode" presStyleCnt="0"/>
      <dgm:spPr/>
    </dgm:pt>
    <dgm:pt modelId="{0F96674C-8945-4B93-A631-75FC7336B9EE}" type="pres">
      <dgm:prSet presAssocID="{1E125429-5DF7-44B7-AB95-9CCB167889B6}" presName="parentText" presStyleLbl="node1" presStyleIdx="0" presStyleCnt="2" custScaleX="103510">
        <dgm:presLayoutVars>
          <dgm:chMax val="1"/>
          <dgm:bulletEnabled val="1"/>
        </dgm:presLayoutVars>
      </dgm:prSet>
      <dgm:spPr/>
    </dgm:pt>
    <dgm:pt modelId="{32246543-5DBE-4579-AF1F-E33915FA43C3}" type="pres">
      <dgm:prSet presAssocID="{1E125429-5DF7-44B7-AB95-9CCB167889B6}" presName="descendantText" presStyleLbl="alignAccFollowNode1" presStyleIdx="0" presStyleCnt="2">
        <dgm:presLayoutVars>
          <dgm:bulletEnabled val="1"/>
        </dgm:presLayoutVars>
      </dgm:prSet>
      <dgm:spPr/>
    </dgm:pt>
    <dgm:pt modelId="{2926C523-B706-4C65-9DAE-5CF1BB6588E3}" type="pres">
      <dgm:prSet presAssocID="{0F7B13DC-641F-4682-9C2D-C1424F837EA7}" presName="sp" presStyleCnt="0"/>
      <dgm:spPr/>
    </dgm:pt>
    <dgm:pt modelId="{0EC6CF49-197B-4D1A-801C-262F82D2A385}" type="pres">
      <dgm:prSet presAssocID="{C77D49BA-297F-4094-B1FB-E79E9F7D954D}" presName="linNode" presStyleCnt="0"/>
      <dgm:spPr/>
    </dgm:pt>
    <dgm:pt modelId="{36FFA431-7D48-45D4-A4EB-379D4EF33392}" type="pres">
      <dgm:prSet presAssocID="{C77D49BA-297F-4094-B1FB-E79E9F7D954D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C814AD6B-C813-4FD2-A4AD-84E91F3339A1}" type="pres">
      <dgm:prSet presAssocID="{C77D49BA-297F-4094-B1FB-E79E9F7D954D}" presName="descendantText" presStyleLbl="alignAccFollowNode1" presStyleIdx="1" presStyleCnt="2" custLinFactNeighborX="374" custLinFactNeighborY="2689">
        <dgm:presLayoutVars>
          <dgm:bulletEnabled val="1"/>
        </dgm:presLayoutVars>
      </dgm:prSet>
      <dgm:spPr/>
    </dgm:pt>
  </dgm:ptLst>
  <dgm:cxnLst>
    <dgm:cxn modelId="{56A42A0F-9C0C-4463-9AC1-ED0089B44205}" srcId="{1E125429-5DF7-44B7-AB95-9CCB167889B6}" destId="{97168C42-6327-44F5-BAEE-2176A2FBB63C}" srcOrd="1" destOrd="0" parTransId="{C5798B23-60DD-4966-A76F-44E1C3ED11E6}" sibTransId="{BF92DA41-BB58-4662-9F4F-EF2257BFF197}"/>
    <dgm:cxn modelId="{B91FE50F-086A-4DAA-85E9-D3772E6E9B9C}" srcId="{D8C78ADE-CCFA-4BAE-8ACF-05A1897721A0}" destId="{1E125429-5DF7-44B7-AB95-9CCB167889B6}" srcOrd="0" destOrd="0" parTransId="{C64D47F9-D294-4610-97DE-CC7DA0F3B379}" sibTransId="{0F7B13DC-641F-4682-9C2D-C1424F837EA7}"/>
    <dgm:cxn modelId="{59E4E018-2650-40CA-834C-93E2AE49FC6B}" srcId="{C77D49BA-297F-4094-B1FB-E79E9F7D954D}" destId="{48F46D4D-B9E1-4237-9B30-47E1D91297A9}" srcOrd="0" destOrd="0" parTransId="{D36BDE78-643D-4127-8EB6-9FB048C2CFA8}" sibTransId="{763D2457-49BA-48CA-9B43-109CCDBE9EB6}"/>
    <dgm:cxn modelId="{78419D34-86FD-4E99-A126-5328E6BFCA71}" type="presOf" srcId="{1E5AB03B-9E8A-4F34-8654-A1A99E46AA4C}" destId="{C814AD6B-C813-4FD2-A4AD-84E91F3339A1}" srcOrd="0" destOrd="1" presId="urn:microsoft.com/office/officeart/2005/8/layout/vList5"/>
    <dgm:cxn modelId="{3A4A5F3E-AA41-4CCF-B1D6-EAA0A4D35994}" type="presOf" srcId="{2A6A0078-7491-4D46-9191-2F33D8E105E0}" destId="{32246543-5DBE-4579-AF1F-E33915FA43C3}" srcOrd="0" destOrd="2" presId="urn:microsoft.com/office/officeart/2005/8/layout/vList5"/>
    <dgm:cxn modelId="{6BCF6463-68ED-486A-BDB9-27EB4FA2B6D3}" type="presOf" srcId="{1E125429-5DF7-44B7-AB95-9CCB167889B6}" destId="{0F96674C-8945-4B93-A631-75FC7336B9EE}" srcOrd="0" destOrd="0" presId="urn:microsoft.com/office/officeart/2005/8/layout/vList5"/>
    <dgm:cxn modelId="{CFC9E374-B064-4030-969F-36B3FF52D7FC}" type="presOf" srcId="{48F46D4D-B9E1-4237-9B30-47E1D91297A9}" destId="{C814AD6B-C813-4FD2-A4AD-84E91F3339A1}" srcOrd="0" destOrd="0" presId="urn:microsoft.com/office/officeart/2005/8/layout/vList5"/>
    <dgm:cxn modelId="{C81B955A-6FDB-4D83-832A-D12A331A16A0}" type="presOf" srcId="{C77D49BA-297F-4094-B1FB-E79E9F7D954D}" destId="{36FFA431-7D48-45D4-A4EB-379D4EF33392}" srcOrd="0" destOrd="0" presId="urn:microsoft.com/office/officeart/2005/8/layout/vList5"/>
    <dgm:cxn modelId="{CA0F2B83-099C-40A8-85EF-0D5914207BC8}" srcId="{C77D49BA-297F-4094-B1FB-E79E9F7D954D}" destId="{1E5AB03B-9E8A-4F34-8654-A1A99E46AA4C}" srcOrd="1" destOrd="0" parTransId="{9358AEEA-022E-4B5D-8CC3-9FCB8A766DB5}" sibTransId="{3C25E499-D27B-4FA2-9F20-658710F16856}"/>
    <dgm:cxn modelId="{CB8E8197-FC5D-4470-8F49-E80C5C9C06EF}" type="presOf" srcId="{011ED3D0-083E-4D6F-9948-3CCCB7BF93A9}" destId="{32246543-5DBE-4579-AF1F-E33915FA43C3}" srcOrd="0" destOrd="0" presId="urn:microsoft.com/office/officeart/2005/8/layout/vList5"/>
    <dgm:cxn modelId="{6465DFB6-AE16-4D28-913E-B55D048DC526}" srcId="{1E125429-5DF7-44B7-AB95-9CCB167889B6}" destId="{2A6A0078-7491-4D46-9191-2F33D8E105E0}" srcOrd="2" destOrd="0" parTransId="{F6726820-A25B-4B21-83B7-34B8C9AB5403}" sibTransId="{5C66A5EA-5B21-4587-AACA-1100CB364FA5}"/>
    <dgm:cxn modelId="{BCFAEFCF-85DD-44DB-AF88-23A9FF5F375A}" srcId="{1E125429-5DF7-44B7-AB95-9CCB167889B6}" destId="{011ED3D0-083E-4D6F-9948-3CCCB7BF93A9}" srcOrd="0" destOrd="0" parTransId="{8560A930-6088-42A0-8712-5F92C9610864}" sibTransId="{2B792445-B164-4327-B900-4C833DD42195}"/>
    <dgm:cxn modelId="{82AE80E6-26B7-49FC-89FD-F557276234F8}" type="presOf" srcId="{97168C42-6327-44F5-BAEE-2176A2FBB63C}" destId="{32246543-5DBE-4579-AF1F-E33915FA43C3}" srcOrd="0" destOrd="1" presId="urn:microsoft.com/office/officeart/2005/8/layout/vList5"/>
    <dgm:cxn modelId="{E583B5EB-1F21-4063-8B47-8700C9164C27}" type="presOf" srcId="{D8C78ADE-CCFA-4BAE-8ACF-05A1897721A0}" destId="{E15875FD-2500-4039-BFCE-0CFAC9F8920C}" srcOrd="0" destOrd="0" presId="urn:microsoft.com/office/officeart/2005/8/layout/vList5"/>
    <dgm:cxn modelId="{2462CAFA-547A-448A-A772-C23B2748047F}" srcId="{D8C78ADE-CCFA-4BAE-8ACF-05A1897721A0}" destId="{C77D49BA-297F-4094-B1FB-E79E9F7D954D}" srcOrd="1" destOrd="0" parTransId="{FA96C925-8CC3-408F-AA54-5B8D715BC89F}" sibTransId="{9317BB4B-EEB6-4BC2-BA22-95F610FFA5D8}"/>
    <dgm:cxn modelId="{84474AAC-49EA-4ABE-83D3-5199F511D08D}" type="presParOf" srcId="{E15875FD-2500-4039-BFCE-0CFAC9F8920C}" destId="{87FE4F7E-13CE-4B32-B5D9-74501FF77207}" srcOrd="0" destOrd="0" presId="urn:microsoft.com/office/officeart/2005/8/layout/vList5"/>
    <dgm:cxn modelId="{8207B3C3-5C52-4E6D-A72E-4E6BC2BC435D}" type="presParOf" srcId="{87FE4F7E-13CE-4B32-B5D9-74501FF77207}" destId="{0F96674C-8945-4B93-A631-75FC7336B9EE}" srcOrd="0" destOrd="0" presId="urn:microsoft.com/office/officeart/2005/8/layout/vList5"/>
    <dgm:cxn modelId="{7B304068-8840-4444-82C1-E7AE9B80586D}" type="presParOf" srcId="{87FE4F7E-13CE-4B32-B5D9-74501FF77207}" destId="{32246543-5DBE-4579-AF1F-E33915FA43C3}" srcOrd="1" destOrd="0" presId="urn:microsoft.com/office/officeart/2005/8/layout/vList5"/>
    <dgm:cxn modelId="{D6E067EB-4316-4871-BF86-667819872F1C}" type="presParOf" srcId="{E15875FD-2500-4039-BFCE-0CFAC9F8920C}" destId="{2926C523-B706-4C65-9DAE-5CF1BB6588E3}" srcOrd="1" destOrd="0" presId="urn:microsoft.com/office/officeart/2005/8/layout/vList5"/>
    <dgm:cxn modelId="{3180BDDA-D12B-43B2-B951-5C0C1225C7D2}" type="presParOf" srcId="{E15875FD-2500-4039-BFCE-0CFAC9F8920C}" destId="{0EC6CF49-197B-4D1A-801C-262F82D2A385}" srcOrd="2" destOrd="0" presId="urn:microsoft.com/office/officeart/2005/8/layout/vList5"/>
    <dgm:cxn modelId="{7D2E77A8-4567-4F3C-8FC0-ACE9BF011B8F}" type="presParOf" srcId="{0EC6CF49-197B-4D1A-801C-262F82D2A385}" destId="{36FFA431-7D48-45D4-A4EB-379D4EF33392}" srcOrd="0" destOrd="0" presId="urn:microsoft.com/office/officeart/2005/8/layout/vList5"/>
    <dgm:cxn modelId="{F37DAB93-64CE-4559-8E07-247966DA2A73}" type="presParOf" srcId="{0EC6CF49-197B-4D1A-801C-262F82D2A385}" destId="{C814AD6B-C813-4FD2-A4AD-84E91F3339A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FC9F10-3559-43B7-B270-4A77E0B235F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BC4221-89CC-4B58-BC68-039BF8FFF63C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What am I eligible for</a:t>
          </a:r>
          <a:r>
            <a:rPr lang="en-US" sz="2800" dirty="0">
              <a:solidFill>
                <a:schemeClr val="tx1"/>
              </a:solidFill>
            </a:rPr>
            <a:t>? </a:t>
          </a:r>
        </a:p>
      </dgm:t>
    </dgm:pt>
    <dgm:pt modelId="{1A044279-ABBE-45FD-99EA-A598EDC83AB5}" type="parTrans" cxnId="{CAFB00E9-53B4-46B2-94BC-C567E683E414}">
      <dgm:prSet/>
      <dgm:spPr/>
      <dgm:t>
        <a:bodyPr/>
        <a:lstStyle/>
        <a:p>
          <a:endParaRPr lang="en-US"/>
        </a:p>
      </dgm:t>
    </dgm:pt>
    <dgm:pt modelId="{A5F9453E-D71C-40F6-84AE-3D03852182C7}" type="sibTrans" cxnId="{CAFB00E9-53B4-46B2-94BC-C567E683E414}">
      <dgm:prSet/>
      <dgm:spPr/>
      <dgm:t>
        <a:bodyPr/>
        <a:lstStyle/>
        <a:p>
          <a:endParaRPr lang="en-US"/>
        </a:p>
      </dgm:t>
    </dgm:pt>
    <dgm:pt modelId="{908A9719-C094-4616-9811-8153AE5121A4}">
      <dgm:prSet custT="1"/>
      <dgm:spPr>
        <a:solidFill>
          <a:srgbClr val="7030A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lnSpc>
              <a:spcPct val="90000"/>
            </a:lnSpc>
          </a:pPr>
          <a:r>
            <a:rPr lang="en-US" sz="1800" b="1" dirty="0">
              <a:solidFill>
                <a:schemeClr val="bg1"/>
              </a:solidFill>
            </a:rPr>
            <a:t>30-34.99 hours per week – </a:t>
          </a:r>
          <a:r>
            <a:rPr lang="en-US" sz="1800" b="1" u="sng" dirty="0">
              <a:solidFill>
                <a:srgbClr val="FFFF00"/>
              </a:solidFill>
            </a:rPr>
            <a:t>MVP eligible</a:t>
          </a:r>
          <a:endParaRPr lang="en-US" sz="1800" u="sng" dirty="0">
            <a:solidFill>
              <a:srgbClr val="FFFF00"/>
            </a:solidFill>
          </a:endParaRPr>
        </a:p>
      </dgm:t>
    </dgm:pt>
    <dgm:pt modelId="{32D6B2D0-803D-46E3-AE02-F05583086B38}" type="parTrans" cxnId="{D6CDA53A-9BD0-45A4-8C33-1C3A68782069}">
      <dgm:prSet/>
      <dgm:spPr/>
      <dgm:t>
        <a:bodyPr/>
        <a:lstStyle/>
        <a:p>
          <a:endParaRPr lang="en-US"/>
        </a:p>
      </dgm:t>
    </dgm:pt>
    <dgm:pt modelId="{4E5EFA01-E2E4-4338-B4C2-E35688CBC664}" type="sibTrans" cxnId="{D6CDA53A-9BD0-45A4-8C33-1C3A68782069}">
      <dgm:prSet/>
      <dgm:spPr/>
      <dgm:t>
        <a:bodyPr/>
        <a:lstStyle/>
        <a:p>
          <a:endParaRPr lang="en-US"/>
        </a:p>
      </dgm:t>
    </dgm:pt>
    <dgm:pt modelId="{0D9BADDF-F0D7-429E-9285-C6E56E44A35D}">
      <dgm:prSet custT="1"/>
      <dgm:spPr>
        <a:solidFill>
          <a:srgbClr val="7030A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lnSpc>
              <a:spcPct val="90000"/>
            </a:lnSpc>
          </a:pPr>
          <a:r>
            <a:rPr lang="en-US" sz="1800" b="1" dirty="0">
              <a:solidFill>
                <a:schemeClr val="bg1"/>
              </a:solidFill>
            </a:rPr>
            <a:t>Only 35+ hours per week are eligible for Dental Insurance</a:t>
          </a:r>
          <a:endParaRPr lang="en-US" sz="1800" dirty="0">
            <a:solidFill>
              <a:schemeClr val="bg1"/>
            </a:solidFill>
          </a:endParaRPr>
        </a:p>
      </dgm:t>
    </dgm:pt>
    <dgm:pt modelId="{A89E6BFE-6482-439B-B0B3-6439E6970BDC}" type="parTrans" cxnId="{B54959F0-9A74-4A0C-97D0-F66664BCAFD1}">
      <dgm:prSet/>
      <dgm:spPr/>
      <dgm:t>
        <a:bodyPr/>
        <a:lstStyle/>
        <a:p>
          <a:endParaRPr lang="en-US"/>
        </a:p>
      </dgm:t>
    </dgm:pt>
    <dgm:pt modelId="{26174176-4739-46D1-BFEE-A9A3779424F5}" type="sibTrans" cxnId="{B54959F0-9A74-4A0C-97D0-F66664BCAFD1}">
      <dgm:prSet/>
      <dgm:spPr/>
      <dgm:t>
        <a:bodyPr/>
        <a:lstStyle/>
        <a:p>
          <a:endParaRPr lang="en-US"/>
        </a:p>
      </dgm:t>
    </dgm:pt>
    <dgm:pt modelId="{387F08AD-40EC-4A7C-93F6-C1DA1B6161DB}">
      <dgm:prSet custT="1"/>
      <dgm:spPr>
        <a:solidFill>
          <a:schemeClr val="accent2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When is open enrollment</a:t>
          </a:r>
          <a:r>
            <a:rPr lang="en-US" sz="2800" dirty="0">
              <a:solidFill>
                <a:schemeClr val="tx1"/>
              </a:solidFill>
            </a:rPr>
            <a:t>?</a:t>
          </a:r>
        </a:p>
      </dgm:t>
    </dgm:pt>
    <dgm:pt modelId="{4A913D0A-0691-4D6E-B69A-7289EF0542AD}" type="parTrans" cxnId="{EEC9F648-4781-49A0-ADD2-92A8E2D5B7A1}">
      <dgm:prSet/>
      <dgm:spPr/>
      <dgm:t>
        <a:bodyPr/>
        <a:lstStyle/>
        <a:p>
          <a:endParaRPr lang="en-US"/>
        </a:p>
      </dgm:t>
    </dgm:pt>
    <dgm:pt modelId="{41CBD5FA-08F4-4D9C-A4A7-19847FD80D67}" type="sibTrans" cxnId="{EEC9F648-4781-49A0-ADD2-92A8E2D5B7A1}">
      <dgm:prSet/>
      <dgm:spPr/>
      <dgm:t>
        <a:bodyPr/>
        <a:lstStyle/>
        <a:p>
          <a:endParaRPr lang="en-US"/>
        </a:p>
      </dgm:t>
    </dgm:pt>
    <dgm:pt modelId="{1BAD5FF4-AC31-44D5-9D04-42BD682757F9}">
      <dgm:prSet custT="1"/>
      <dgm:spPr>
        <a:solidFill>
          <a:srgbClr val="0070C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In the spring – no later than May 30th for July 1 enrollment</a:t>
          </a:r>
          <a:endParaRPr lang="en-US" sz="1800" dirty="0">
            <a:solidFill>
              <a:schemeClr val="bg1"/>
            </a:solidFill>
          </a:endParaRPr>
        </a:p>
      </dgm:t>
    </dgm:pt>
    <dgm:pt modelId="{F98D801E-18AE-46FA-878A-25C6B2A82986}" type="parTrans" cxnId="{4DAAA730-639B-4A82-BD01-40472676CAC5}">
      <dgm:prSet/>
      <dgm:spPr/>
      <dgm:t>
        <a:bodyPr/>
        <a:lstStyle/>
        <a:p>
          <a:endParaRPr lang="en-US"/>
        </a:p>
      </dgm:t>
    </dgm:pt>
    <dgm:pt modelId="{9E9057A6-2788-4907-B0A4-CE7F58D947A7}" type="sibTrans" cxnId="{4DAAA730-639B-4A82-BD01-40472676CAC5}">
      <dgm:prSet/>
      <dgm:spPr/>
      <dgm:t>
        <a:bodyPr/>
        <a:lstStyle/>
        <a:p>
          <a:endParaRPr lang="en-US"/>
        </a:p>
      </dgm:t>
    </dgm:pt>
    <dgm:pt modelId="{0EDF7DD1-6877-4C7D-B0C3-1617E185EC75}">
      <dgm:prSet custT="1"/>
      <dgm:spPr>
        <a:solidFill>
          <a:srgbClr val="0070C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Deductions begin in with the first check in June</a:t>
          </a:r>
          <a:endParaRPr lang="en-US" sz="1800" dirty="0">
            <a:solidFill>
              <a:schemeClr val="bg1"/>
            </a:solidFill>
          </a:endParaRPr>
        </a:p>
      </dgm:t>
    </dgm:pt>
    <dgm:pt modelId="{BE6FC70F-81CE-49BB-928A-5ACA3357E7FD}" type="parTrans" cxnId="{ABBACEBF-CFD7-4E5B-BCC1-DD4EA9568DAE}">
      <dgm:prSet/>
      <dgm:spPr/>
      <dgm:t>
        <a:bodyPr/>
        <a:lstStyle/>
        <a:p>
          <a:endParaRPr lang="en-US"/>
        </a:p>
      </dgm:t>
    </dgm:pt>
    <dgm:pt modelId="{2FB679E8-5B4E-49D4-9A71-A11B3575A65D}" type="sibTrans" cxnId="{ABBACEBF-CFD7-4E5B-BCC1-DD4EA9568DAE}">
      <dgm:prSet/>
      <dgm:spPr/>
      <dgm:t>
        <a:bodyPr/>
        <a:lstStyle/>
        <a:p>
          <a:endParaRPr lang="en-US"/>
        </a:p>
      </dgm:t>
    </dgm:pt>
    <dgm:pt modelId="{F1467D1B-A49C-4448-B933-105B8ACD89F3}">
      <dgm:prSet custT="1"/>
      <dgm:spPr>
        <a:solidFill>
          <a:srgbClr val="0070C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If you have a qualifying event during the year you have 30 days to sign up or change your coverage</a:t>
          </a:r>
          <a:endParaRPr lang="en-US" sz="1800" dirty="0">
            <a:solidFill>
              <a:schemeClr val="bg1"/>
            </a:solidFill>
          </a:endParaRPr>
        </a:p>
      </dgm:t>
    </dgm:pt>
    <dgm:pt modelId="{6F6BD79B-0CF3-46BB-BC1F-18DF3541E054}" type="parTrans" cxnId="{2D46C301-E083-4041-951B-BF267094C81D}">
      <dgm:prSet/>
      <dgm:spPr/>
      <dgm:t>
        <a:bodyPr/>
        <a:lstStyle/>
        <a:p>
          <a:endParaRPr lang="en-US"/>
        </a:p>
      </dgm:t>
    </dgm:pt>
    <dgm:pt modelId="{F32EFF33-E12D-435A-828E-6BEE61AFEEE8}" type="sibTrans" cxnId="{2D46C301-E083-4041-951B-BF267094C81D}">
      <dgm:prSet/>
      <dgm:spPr/>
      <dgm:t>
        <a:bodyPr/>
        <a:lstStyle/>
        <a:p>
          <a:endParaRPr lang="en-US"/>
        </a:p>
      </dgm:t>
    </dgm:pt>
    <dgm:pt modelId="{24697A1F-1DA3-42D0-AFBD-321502A6C602}">
      <dgm:prSet custT="1"/>
      <dgm:spPr>
        <a:solidFill>
          <a:srgbClr val="0070C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buFontTx/>
            <a:buNone/>
          </a:pPr>
          <a:endParaRPr lang="en-US" sz="1800" dirty="0">
            <a:solidFill>
              <a:schemeClr val="bg1"/>
            </a:solidFill>
          </a:endParaRPr>
        </a:p>
      </dgm:t>
    </dgm:pt>
    <dgm:pt modelId="{052CB0AD-B02F-4115-AF44-632823B1B776}" type="parTrans" cxnId="{2E59C9B3-03F9-4923-B038-D3AA927EE0C3}">
      <dgm:prSet/>
      <dgm:spPr/>
      <dgm:t>
        <a:bodyPr/>
        <a:lstStyle/>
        <a:p>
          <a:endParaRPr lang="en-US"/>
        </a:p>
      </dgm:t>
    </dgm:pt>
    <dgm:pt modelId="{2705B4CE-7727-418D-95CC-C44EA31743B8}" type="sibTrans" cxnId="{2E59C9B3-03F9-4923-B038-D3AA927EE0C3}">
      <dgm:prSet/>
      <dgm:spPr/>
      <dgm:t>
        <a:bodyPr/>
        <a:lstStyle/>
        <a:p>
          <a:endParaRPr lang="en-US"/>
        </a:p>
      </dgm:t>
    </dgm:pt>
    <dgm:pt modelId="{7579DC7D-8B90-4172-B6E2-6CEE11861E51}">
      <dgm:prSet custT="1"/>
      <dgm:spPr>
        <a:solidFill>
          <a:srgbClr val="7030A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lnSpc>
              <a:spcPct val="90000"/>
            </a:lnSpc>
          </a:pPr>
          <a:r>
            <a:rPr lang="en-US" sz="1800" b="1" dirty="0">
              <a:solidFill>
                <a:schemeClr val="bg1"/>
              </a:solidFill>
            </a:rPr>
            <a:t>35+ hours per week – </a:t>
          </a:r>
          <a:r>
            <a:rPr lang="en-US" sz="1800" b="1" u="sng" dirty="0">
              <a:solidFill>
                <a:srgbClr val="FFFF00"/>
              </a:solidFill>
            </a:rPr>
            <a:t>PPO or MVP eligible</a:t>
          </a:r>
          <a:endParaRPr lang="en-US" sz="1800" u="sng" dirty="0">
            <a:solidFill>
              <a:srgbClr val="FFFF00"/>
            </a:solidFill>
          </a:endParaRPr>
        </a:p>
      </dgm:t>
    </dgm:pt>
    <dgm:pt modelId="{402C1C0E-1A61-4A81-A772-3E5051B0A861}" type="parTrans" cxnId="{7A5C0F09-A56D-49CF-9DC6-C7EAE3E77715}">
      <dgm:prSet/>
      <dgm:spPr/>
      <dgm:t>
        <a:bodyPr/>
        <a:lstStyle/>
        <a:p>
          <a:endParaRPr lang="en-US"/>
        </a:p>
      </dgm:t>
    </dgm:pt>
    <dgm:pt modelId="{8EDA6248-CF6C-4E99-B1BC-8D4706386281}" type="sibTrans" cxnId="{7A5C0F09-A56D-49CF-9DC6-C7EAE3E77715}">
      <dgm:prSet/>
      <dgm:spPr/>
      <dgm:t>
        <a:bodyPr/>
        <a:lstStyle/>
        <a:p>
          <a:endParaRPr lang="en-US"/>
        </a:p>
      </dgm:t>
    </dgm:pt>
    <dgm:pt modelId="{345924DC-B504-411C-81BE-54E0926C543E}">
      <dgm:prSet custT="1"/>
      <dgm:spPr>
        <a:solidFill>
          <a:srgbClr val="7030A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pPr>
            <a:lnSpc>
              <a:spcPct val="90000"/>
            </a:lnSpc>
          </a:pPr>
          <a:endParaRPr lang="en-US" sz="1800" dirty="0">
            <a:solidFill>
              <a:schemeClr val="bg1"/>
            </a:solidFill>
          </a:endParaRPr>
        </a:p>
      </dgm:t>
    </dgm:pt>
    <dgm:pt modelId="{4F770006-3CE8-4E80-859E-E504486C5501}" type="parTrans" cxnId="{F3CD06DD-5717-4DE5-ABC1-A8FE9B9E98B6}">
      <dgm:prSet/>
      <dgm:spPr/>
      <dgm:t>
        <a:bodyPr/>
        <a:lstStyle/>
        <a:p>
          <a:endParaRPr lang="en-US"/>
        </a:p>
      </dgm:t>
    </dgm:pt>
    <dgm:pt modelId="{22A56083-D398-4AF6-8211-BD7C6904A374}" type="sibTrans" cxnId="{F3CD06DD-5717-4DE5-ABC1-A8FE9B9E98B6}">
      <dgm:prSet/>
      <dgm:spPr/>
      <dgm:t>
        <a:bodyPr/>
        <a:lstStyle/>
        <a:p>
          <a:endParaRPr lang="en-US"/>
        </a:p>
      </dgm:t>
    </dgm:pt>
    <dgm:pt modelId="{5560BD4E-AA69-4FEC-AFFD-7B39DBE1DC2E}" type="pres">
      <dgm:prSet presAssocID="{76FC9F10-3559-43B7-B270-4A77E0B235FC}" presName="Name0" presStyleCnt="0">
        <dgm:presLayoutVars>
          <dgm:dir/>
          <dgm:animLvl val="lvl"/>
          <dgm:resizeHandles val="exact"/>
        </dgm:presLayoutVars>
      </dgm:prSet>
      <dgm:spPr/>
    </dgm:pt>
    <dgm:pt modelId="{4CB6FBBF-FE7B-4132-ABE5-C10024FBE190}" type="pres">
      <dgm:prSet presAssocID="{D0BC4221-89CC-4B58-BC68-039BF8FFF63C}" presName="linNode" presStyleCnt="0"/>
      <dgm:spPr/>
    </dgm:pt>
    <dgm:pt modelId="{F338A9A2-6AC8-4383-9906-DA2305C49245}" type="pres">
      <dgm:prSet presAssocID="{D0BC4221-89CC-4B58-BC68-039BF8FFF63C}" presName="parentText" presStyleLbl="node1" presStyleIdx="0" presStyleCnt="2" custLinFactNeighborX="-415" custLinFactNeighborY="-1167">
        <dgm:presLayoutVars>
          <dgm:chMax val="1"/>
          <dgm:bulletEnabled val="1"/>
        </dgm:presLayoutVars>
      </dgm:prSet>
      <dgm:spPr/>
    </dgm:pt>
    <dgm:pt modelId="{DAAF1F70-5C60-4469-84DB-19D9C143563F}" type="pres">
      <dgm:prSet presAssocID="{D0BC4221-89CC-4B58-BC68-039BF8FFF63C}" presName="descendantText" presStyleLbl="alignAccFollowNode1" presStyleIdx="0" presStyleCnt="2" custLinFactNeighborX="0">
        <dgm:presLayoutVars>
          <dgm:bulletEnabled val="1"/>
        </dgm:presLayoutVars>
      </dgm:prSet>
      <dgm:spPr/>
    </dgm:pt>
    <dgm:pt modelId="{EA52B539-D663-4582-8404-38CC583B1ECF}" type="pres">
      <dgm:prSet presAssocID="{A5F9453E-D71C-40F6-84AE-3D03852182C7}" presName="sp" presStyleCnt="0"/>
      <dgm:spPr/>
    </dgm:pt>
    <dgm:pt modelId="{1BD8E555-09F3-43B5-9C56-04E8EF8577EA}" type="pres">
      <dgm:prSet presAssocID="{387F08AD-40EC-4A7C-93F6-C1DA1B6161DB}" presName="linNode" presStyleCnt="0"/>
      <dgm:spPr/>
    </dgm:pt>
    <dgm:pt modelId="{620F6918-BDC1-42B3-9B4A-71F9B22DD7B7}" type="pres">
      <dgm:prSet presAssocID="{387F08AD-40EC-4A7C-93F6-C1DA1B6161DB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7035AEF0-AA1F-4D8B-9F50-52D005A5FFE4}" type="pres">
      <dgm:prSet presAssocID="{387F08AD-40EC-4A7C-93F6-C1DA1B6161DB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2D46C301-E083-4041-951B-BF267094C81D}" srcId="{387F08AD-40EC-4A7C-93F6-C1DA1B6161DB}" destId="{F1467D1B-A49C-4448-B933-105B8ACD89F3}" srcOrd="1" destOrd="0" parTransId="{6F6BD79B-0CF3-46BB-BC1F-18DF3541E054}" sibTransId="{F32EFF33-E12D-435A-828E-6BEE61AFEEE8}"/>
    <dgm:cxn modelId="{7A5C0F09-A56D-49CF-9DC6-C7EAE3E77715}" srcId="{908A9719-C094-4616-9811-8153AE5121A4}" destId="{7579DC7D-8B90-4172-B6E2-6CEE11861E51}" srcOrd="2" destOrd="0" parTransId="{402C1C0E-1A61-4A81-A772-3E5051B0A861}" sibTransId="{8EDA6248-CF6C-4E99-B1BC-8D4706386281}"/>
    <dgm:cxn modelId="{EB7B0C1D-B079-41EA-B0C7-545A1C990D67}" type="presOf" srcId="{F1467D1B-A49C-4448-B933-105B8ACD89F3}" destId="{7035AEF0-AA1F-4D8B-9F50-52D005A5FFE4}" srcOrd="0" destOrd="3" presId="urn:microsoft.com/office/officeart/2005/8/layout/vList5"/>
    <dgm:cxn modelId="{4DAAA730-639B-4A82-BD01-40472676CAC5}" srcId="{387F08AD-40EC-4A7C-93F6-C1DA1B6161DB}" destId="{1BAD5FF4-AC31-44D5-9D04-42BD682757F9}" srcOrd="0" destOrd="0" parTransId="{F98D801E-18AE-46FA-878A-25C6B2A82986}" sibTransId="{9E9057A6-2788-4907-B0A4-CE7F58D947A7}"/>
    <dgm:cxn modelId="{D6CDA53A-9BD0-45A4-8C33-1C3A68782069}" srcId="{D0BC4221-89CC-4B58-BC68-039BF8FFF63C}" destId="{908A9719-C094-4616-9811-8153AE5121A4}" srcOrd="0" destOrd="0" parTransId="{32D6B2D0-803D-46E3-AE02-F05583086B38}" sibTransId="{4E5EFA01-E2E4-4338-B4C2-E35688CBC664}"/>
    <dgm:cxn modelId="{CBF3DC3B-B610-448E-9628-0FCE8A3A13B2}" type="presOf" srcId="{76FC9F10-3559-43B7-B270-4A77E0B235FC}" destId="{5560BD4E-AA69-4FEC-AFFD-7B39DBE1DC2E}" srcOrd="0" destOrd="0" presId="urn:microsoft.com/office/officeart/2005/8/layout/vList5"/>
    <dgm:cxn modelId="{DD049B40-1E4A-404D-BC39-5D4EB21253F7}" type="presOf" srcId="{24697A1F-1DA3-42D0-AFBD-321502A6C602}" destId="{7035AEF0-AA1F-4D8B-9F50-52D005A5FFE4}" srcOrd="0" destOrd="2" presId="urn:microsoft.com/office/officeart/2005/8/layout/vList5"/>
    <dgm:cxn modelId="{EF0C835D-948F-4B0D-8946-C1F37AA2E6AE}" type="presOf" srcId="{D0BC4221-89CC-4B58-BC68-039BF8FFF63C}" destId="{F338A9A2-6AC8-4383-9906-DA2305C49245}" srcOrd="0" destOrd="0" presId="urn:microsoft.com/office/officeart/2005/8/layout/vList5"/>
    <dgm:cxn modelId="{5EF53C47-4819-4423-BFC0-5AE8E3BBD86A}" type="presOf" srcId="{0D9BADDF-F0D7-429E-9285-C6E56E44A35D}" destId="{DAAF1F70-5C60-4469-84DB-19D9C143563F}" srcOrd="0" destOrd="1" presId="urn:microsoft.com/office/officeart/2005/8/layout/vList5"/>
    <dgm:cxn modelId="{EEC9F648-4781-49A0-ADD2-92A8E2D5B7A1}" srcId="{76FC9F10-3559-43B7-B270-4A77E0B235FC}" destId="{387F08AD-40EC-4A7C-93F6-C1DA1B6161DB}" srcOrd="1" destOrd="0" parTransId="{4A913D0A-0691-4D6E-B69A-7289EF0542AD}" sibTransId="{41CBD5FA-08F4-4D9C-A4A7-19847FD80D67}"/>
    <dgm:cxn modelId="{2E59C9B3-03F9-4923-B038-D3AA927EE0C3}" srcId="{1BAD5FF4-AC31-44D5-9D04-42BD682757F9}" destId="{24697A1F-1DA3-42D0-AFBD-321502A6C602}" srcOrd="1" destOrd="0" parTransId="{052CB0AD-B02F-4115-AF44-632823B1B776}" sibTransId="{2705B4CE-7727-418D-95CC-C44EA31743B8}"/>
    <dgm:cxn modelId="{127B87BF-933D-4C42-AEDD-25BD20A5A4ED}" type="presOf" srcId="{387F08AD-40EC-4A7C-93F6-C1DA1B6161DB}" destId="{620F6918-BDC1-42B3-9B4A-71F9B22DD7B7}" srcOrd="0" destOrd="0" presId="urn:microsoft.com/office/officeart/2005/8/layout/vList5"/>
    <dgm:cxn modelId="{ABBACEBF-CFD7-4E5B-BCC1-DD4EA9568DAE}" srcId="{1BAD5FF4-AC31-44D5-9D04-42BD682757F9}" destId="{0EDF7DD1-6877-4C7D-B0C3-1617E185EC75}" srcOrd="0" destOrd="0" parTransId="{BE6FC70F-81CE-49BB-928A-5ACA3357E7FD}" sibTransId="{2FB679E8-5B4E-49D4-9A71-A11B3575A65D}"/>
    <dgm:cxn modelId="{F3CD06DD-5717-4DE5-ABC1-A8FE9B9E98B6}" srcId="{908A9719-C094-4616-9811-8153AE5121A4}" destId="{345924DC-B504-411C-81BE-54E0926C543E}" srcOrd="1" destOrd="0" parTransId="{4F770006-3CE8-4E80-859E-E504486C5501}" sibTransId="{22A56083-D398-4AF6-8211-BD7C6904A374}"/>
    <dgm:cxn modelId="{4C3CE9E4-DC09-407B-BEAD-14BF8C45C6E9}" type="presOf" srcId="{1BAD5FF4-AC31-44D5-9D04-42BD682757F9}" destId="{7035AEF0-AA1F-4D8B-9F50-52D005A5FFE4}" srcOrd="0" destOrd="0" presId="urn:microsoft.com/office/officeart/2005/8/layout/vList5"/>
    <dgm:cxn modelId="{1BC413E5-036E-404E-9D5A-B484FDB66212}" type="presOf" srcId="{345924DC-B504-411C-81BE-54E0926C543E}" destId="{DAAF1F70-5C60-4469-84DB-19D9C143563F}" srcOrd="0" destOrd="2" presId="urn:microsoft.com/office/officeart/2005/8/layout/vList5"/>
    <dgm:cxn modelId="{80EAA9E7-18C4-4210-A0C6-F5CF85CE60F7}" type="presOf" srcId="{7579DC7D-8B90-4172-B6E2-6CEE11861E51}" destId="{DAAF1F70-5C60-4469-84DB-19D9C143563F}" srcOrd="0" destOrd="3" presId="urn:microsoft.com/office/officeart/2005/8/layout/vList5"/>
    <dgm:cxn modelId="{CAFB00E9-53B4-46B2-94BC-C567E683E414}" srcId="{76FC9F10-3559-43B7-B270-4A77E0B235FC}" destId="{D0BC4221-89CC-4B58-BC68-039BF8FFF63C}" srcOrd="0" destOrd="0" parTransId="{1A044279-ABBE-45FD-99EA-A598EDC83AB5}" sibTransId="{A5F9453E-D71C-40F6-84AE-3D03852182C7}"/>
    <dgm:cxn modelId="{268AEBEC-DCE6-470B-9754-15E9B66E4FF7}" type="presOf" srcId="{908A9719-C094-4616-9811-8153AE5121A4}" destId="{DAAF1F70-5C60-4469-84DB-19D9C143563F}" srcOrd="0" destOrd="0" presId="urn:microsoft.com/office/officeart/2005/8/layout/vList5"/>
    <dgm:cxn modelId="{B54959F0-9A74-4A0C-97D0-F66664BCAFD1}" srcId="{908A9719-C094-4616-9811-8153AE5121A4}" destId="{0D9BADDF-F0D7-429E-9285-C6E56E44A35D}" srcOrd="0" destOrd="0" parTransId="{A89E6BFE-6482-439B-B0B3-6439E6970BDC}" sibTransId="{26174176-4739-46D1-BFEE-A9A3779424F5}"/>
    <dgm:cxn modelId="{8B344CF8-51B2-4257-8015-BC1441954338}" type="presOf" srcId="{0EDF7DD1-6877-4C7D-B0C3-1617E185EC75}" destId="{7035AEF0-AA1F-4D8B-9F50-52D005A5FFE4}" srcOrd="0" destOrd="1" presId="urn:microsoft.com/office/officeart/2005/8/layout/vList5"/>
    <dgm:cxn modelId="{A1C944B1-8124-4674-AD7C-2DBFD0440C7C}" type="presParOf" srcId="{5560BD4E-AA69-4FEC-AFFD-7B39DBE1DC2E}" destId="{4CB6FBBF-FE7B-4132-ABE5-C10024FBE190}" srcOrd="0" destOrd="0" presId="urn:microsoft.com/office/officeart/2005/8/layout/vList5"/>
    <dgm:cxn modelId="{CF86724E-EC33-4C78-882B-8CD1F212BE96}" type="presParOf" srcId="{4CB6FBBF-FE7B-4132-ABE5-C10024FBE190}" destId="{F338A9A2-6AC8-4383-9906-DA2305C49245}" srcOrd="0" destOrd="0" presId="urn:microsoft.com/office/officeart/2005/8/layout/vList5"/>
    <dgm:cxn modelId="{2AAE77C8-1EC2-4EC2-A266-E2FC8DDCF40A}" type="presParOf" srcId="{4CB6FBBF-FE7B-4132-ABE5-C10024FBE190}" destId="{DAAF1F70-5C60-4469-84DB-19D9C143563F}" srcOrd="1" destOrd="0" presId="urn:microsoft.com/office/officeart/2005/8/layout/vList5"/>
    <dgm:cxn modelId="{BAD7DF7D-6408-457F-A626-C6224802E9C4}" type="presParOf" srcId="{5560BD4E-AA69-4FEC-AFFD-7B39DBE1DC2E}" destId="{EA52B539-D663-4582-8404-38CC583B1ECF}" srcOrd="1" destOrd="0" presId="urn:microsoft.com/office/officeart/2005/8/layout/vList5"/>
    <dgm:cxn modelId="{25982207-A38A-4727-A996-D2469B49283D}" type="presParOf" srcId="{5560BD4E-AA69-4FEC-AFFD-7B39DBE1DC2E}" destId="{1BD8E555-09F3-43B5-9C56-04E8EF8577EA}" srcOrd="2" destOrd="0" presId="urn:microsoft.com/office/officeart/2005/8/layout/vList5"/>
    <dgm:cxn modelId="{117E3A88-5B95-42CD-B749-9346B6483AEB}" type="presParOf" srcId="{1BD8E555-09F3-43B5-9C56-04E8EF8577EA}" destId="{620F6918-BDC1-42B3-9B4A-71F9B22DD7B7}" srcOrd="0" destOrd="0" presId="urn:microsoft.com/office/officeart/2005/8/layout/vList5"/>
    <dgm:cxn modelId="{C4BC13B0-68B3-46D6-B7E5-7F1453FC86E6}" type="presParOf" srcId="{1BD8E555-09F3-43B5-9C56-04E8EF8577EA}" destId="{7035AEF0-AA1F-4D8B-9F50-52D005A5FFE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959FEC-32AC-4459-BC16-DAC4DD631B4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809D2D-E044-4166-B202-C09981565952}">
      <dgm:prSet custT="1"/>
      <dgm:spPr>
        <a:solidFill>
          <a:schemeClr val="accent6">
            <a:lumMod val="60000"/>
            <a:lumOff val="40000"/>
            <a:alpha val="90000"/>
          </a:schemeClr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sz="1800" b="1" dirty="0"/>
            <a:t>We offer Voluntary Insurances through American Fidelity</a:t>
          </a:r>
          <a:endParaRPr lang="en-US" sz="1800" dirty="0"/>
        </a:p>
      </dgm:t>
    </dgm:pt>
    <dgm:pt modelId="{3EF385B3-A1C3-4CF3-AB90-7F289D648391}" type="parTrans" cxnId="{1F3CC4B1-AC64-407F-9547-B6BE9CEA6EF0}">
      <dgm:prSet/>
      <dgm:spPr/>
      <dgm:t>
        <a:bodyPr/>
        <a:lstStyle/>
        <a:p>
          <a:endParaRPr lang="en-US"/>
        </a:p>
      </dgm:t>
    </dgm:pt>
    <dgm:pt modelId="{5496CA1A-BB9E-4888-8062-DC0045760B4C}" type="sibTrans" cxnId="{1F3CC4B1-AC64-407F-9547-B6BE9CEA6EF0}">
      <dgm:prSet/>
      <dgm:spPr/>
      <dgm:t>
        <a:bodyPr/>
        <a:lstStyle/>
        <a:p>
          <a:endParaRPr lang="en-US"/>
        </a:p>
      </dgm:t>
    </dgm:pt>
    <dgm:pt modelId="{E8C4BE1A-3056-4E97-89A5-A70BB9AEBE34}">
      <dgm:prSet custT="1"/>
      <dgm:spPr>
        <a:solidFill>
          <a:schemeClr val="accent4">
            <a:lumMod val="60000"/>
            <a:lumOff val="40000"/>
            <a:alpha val="90000"/>
          </a:schemeClr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sz="1800" b="1" dirty="0"/>
            <a:t>We offer the 403b and 457 Investment options</a:t>
          </a:r>
          <a:endParaRPr lang="en-US" sz="1800" dirty="0"/>
        </a:p>
      </dgm:t>
    </dgm:pt>
    <dgm:pt modelId="{8223E7A4-79C1-45C2-AAEB-857D680B9EDD}" type="parTrans" cxnId="{5FA9BABE-BD0D-4FDC-B830-E24716592638}">
      <dgm:prSet/>
      <dgm:spPr/>
      <dgm:t>
        <a:bodyPr/>
        <a:lstStyle/>
        <a:p>
          <a:endParaRPr lang="en-US"/>
        </a:p>
      </dgm:t>
    </dgm:pt>
    <dgm:pt modelId="{EF6EB87A-65DD-457E-A31E-BB73D3E8AAAD}" type="sibTrans" cxnId="{5FA9BABE-BD0D-4FDC-B830-E24716592638}">
      <dgm:prSet/>
      <dgm:spPr/>
      <dgm:t>
        <a:bodyPr/>
        <a:lstStyle/>
        <a:p>
          <a:endParaRPr lang="en-US"/>
        </a:p>
      </dgm:t>
    </dgm:pt>
    <dgm:pt modelId="{D28D9A18-D2A6-4B83-A39A-B795CA851149}">
      <dgm:prSet custT="1"/>
      <dgm:spPr>
        <a:solidFill>
          <a:srgbClr val="00B0F0">
            <a:alpha val="90000"/>
          </a:srgbClr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sz="1600" b="1" dirty="0"/>
            <a:t>If you have questions about any of these, please let us know or reference the handbook on pages 15 and 16.</a:t>
          </a:r>
          <a:endParaRPr lang="en-US" sz="1600" dirty="0"/>
        </a:p>
      </dgm:t>
    </dgm:pt>
    <dgm:pt modelId="{2DF7CD02-B3FE-4415-BD1A-174663BD574B}" type="parTrans" cxnId="{ACD55AF2-0EF5-4529-BE4C-139CE9CEB5EB}">
      <dgm:prSet/>
      <dgm:spPr/>
      <dgm:t>
        <a:bodyPr/>
        <a:lstStyle/>
        <a:p>
          <a:endParaRPr lang="en-US"/>
        </a:p>
      </dgm:t>
    </dgm:pt>
    <dgm:pt modelId="{A24CBC47-F52A-4A50-B698-6CA59D7EE68B}" type="sibTrans" cxnId="{ACD55AF2-0EF5-4529-BE4C-139CE9CEB5EB}">
      <dgm:prSet/>
      <dgm:spPr/>
      <dgm:t>
        <a:bodyPr/>
        <a:lstStyle/>
        <a:p>
          <a:endParaRPr lang="en-US"/>
        </a:p>
      </dgm:t>
    </dgm:pt>
    <dgm:pt modelId="{D0110480-727F-40DA-81C1-BB58F1710367}" type="pres">
      <dgm:prSet presAssocID="{D9959FEC-32AC-4459-BC16-DAC4DD631B44}" presName="compositeShape" presStyleCnt="0">
        <dgm:presLayoutVars>
          <dgm:dir/>
          <dgm:resizeHandles/>
        </dgm:presLayoutVars>
      </dgm:prSet>
      <dgm:spPr/>
    </dgm:pt>
    <dgm:pt modelId="{040953F9-B9B5-4158-B7F3-673BF1887CE8}" type="pres">
      <dgm:prSet presAssocID="{D9959FEC-32AC-4459-BC16-DAC4DD631B44}" presName="pyramid" presStyleLbl="node1" presStyleIdx="0" presStyleCnt="1"/>
      <dgm:spPr>
        <a:solidFill>
          <a:srgbClr val="CC3399"/>
        </a:solidFill>
        <a:ln w="57150">
          <a:solidFill>
            <a:schemeClr val="bg1"/>
          </a:solidFill>
        </a:ln>
      </dgm:spPr>
    </dgm:pt>
    <dgm:pt modelId="{1530E90D-AA7D-4677-A13F-01A550D02144}" type="pres">
      <dgm:prSet presAssocID="{D9959FEC-32AC-4459-BC16-DAC4DD631B44}" presName="theList" presStyleCnt="0"/>
      <dgm:spPr/>
    </dgm:pt>
    <dgm:pt modelId="{251F9757-C43D-4874-B28C-4C81012067A7}" type="pres">
      <dgm:prSet presAssocID="{8A809D2D-E044-4166-B202-C09981565952}" presName="aNode" presStyleLbl="fgAcc1" presStyleIdx="0" presStyleCnt="3" custScaleX="120978" custScaleY="281958" custLinFactX="-12587" custLinFactY="21837" custLinFactNeighborX="-100000" custLinFactNeighborY="100000">
        <dgm:presLayoutVars>
          <dgm:bulletEnabled val="1"/>
        </dgm:presLayoutVars>
      </dgm:prSet>
      <dgm:spPr/>
    </dgm:pt>
    <dgm:pt modelId="{C7263C2F-3C7C-415D-8B32-645A360FC858}" type="pres">
      <dgm:prSet presAssocID="{8A809D2D-E044-4166-B202-C09981565952}" presName="aSpace" presStyleCnt="0"/>
      <dgm:spPr/>
    </dgm:pt>
    <dgm:pt modelId="{6791E58F-4A42-467C-A56B-64316E902009}" type="pres">
      <dgm:prSet presAssocID="{E8C4BE1A-3056-4E97-89A5-A70BB9AEBE34}" presName="aNode" presStyleLbl="fgAcc1" presStyleIdx="1" presStyleCnt="3" custScaleX="120839" custScaleY="284564" custLinFactY="-223922" custLinFactNeighborX="18462" custLinFactNeighborY="-300000">
        <dgm:presLayoutVars>
          <dgm:bulletEnabled val="1"/>
        </dgm:presLayoutVars>
      </dgm:prSet>
      <dgm:spPr/>
    </dgm:pt>
    <dgm:pt modelId="{6CA81A84-56F6-4C3F-A7F8-4A066F7D0E5B}" type="pres">
      <dgm:prSet presAssocID="{E8C4BE1A-3056-4E97-89A5-A70BB9AEBE34}" presName="aSpace" presStyleCnt="0"/>
      <dgm:spPr/>
    </dgm:pt>
    <dgm:pt modelId="{386FEACE-C695-42AA-8D1E-B1E78F83577F}" type="pres">
      <dgm:prSet presAssocID="{D28D9A18-D2A6-4B83-A39A-B795CA851149}" presName="aNode" presStyleLbl="fgAcc1" presStyleIdx="2" presStyleCnt="3" custScaleX="120839" custScaleY="283593" custLinFactY="-116404" custLinFactNeighborX="-49720" custLinFactNeighborY="-200000">
        <dgm:presLayoutVars>
          <dgm:bulletEnabled val="1"/>
        </dgm:presLayoutVars>
      </dgm:prSet>
      <dgm:spPr/>
    </dgm:pt>
    <dgm:pt modelId="{07E89844-FA18-450E-89ED-8C50C902EB27}" type="pres">
      <dgm:prSet presAssocID="{D28D9A18-D2A6-4B83-A39A-B795CA851149}" presName="aSpace" presStyleCnt="0"/>
      <dgm:spPr/>
    </dgm:pt>
  </dgm:ptLst>
  <dgm:cxnLst>
    <dgm:cxn modelId="{D32A4703-68D7-4434-8B5E-7061F749AF8D}" type="presOf" srcId="{E8C4BE1A-3056-4E97-89A5-A70BB9AEBE34}" destId="{6791E58F-4A42-467C-A56B-64316E902009}" srcOrd="0" destOrd="0" presId="urn:microsoft.com/office/officeart/2005/8/layout/pyramid2"/>
    <dgm:cxn modelId="{0097EC1F-3BEB-4B81-BD0D-9913E1711CC2}" type="presOf" srcId="{D9959FEC-32AC-4459-BC16-DAC4DD631B44}" destId="{D0110480-727F-40DA-81C1-BB58F1710367}" srcOrd="0" destOrd="0" presId="urn:microsoft.com/office/officeart/2005/8/layout/pyramid2"/>
    <dgm:cxn modelId="{FA85AA71-246F-40FB-AD89-56C6D4718D4C}" type="presOf" srcId="{D28D9A18-D2A6-4B83-A39A-B795CA851149}" destId="{386FEACE-C695-42AA-8D1E-B1E78F83577F}" srcOrd="0" destOrd="0" presId="urn:microsoft.com/office/officeart/2005/8/layout/pyramid2"/>
    <dgm:cxn modelId="{15A893AC-71CE-4FB9-BCBF-24CF9372AF8E}" type="presOf" srcId="{8A809D2D-E044-4166-B202-C09981565952}" destId="{251F9757-C43D-4874-B28C-4C81012067A7}" srcOrd="0" destOrd="0" presId="urn:microsoft.com/office/officeart/2005/8/layout/pyramid2"/>
    <dgm:cxn modelId="{1F3CC4B1-AC64-407F-9547-B6BE9CEA6EF0}" srcId="{D9959FEC-32AC-4459-BC16-DAC4DD631B44}" destId="{8A809D2D-E044-4166-B202-C09981565952}" srcOrd="0" destOrd="0" parTransId="{3EF385B3-A1C3-4CF3-AB90-7F289D648391}" sibTransId="{5496CA1A-BB9E-4888-8062-DC0045760B4C}"/>
    <dgm:cxn modelId="{5FA9BABE-BD0D-4FDC-B830-E24716592638}" srcId="{D9959FEC-32AC-4459-BC16-DAC4DD631B44}" destId="{E8C4BE1A-3056-4E97-89A5-A70BB9AEBE34}" srcOrd="1" destOrd="0" parTransId="{8223E7A4-79C1-45C2-AAEB-857D680B9EDD}" sibTransId="{EF6EB87A-65DD-457E-A31E-BB73D3E8AAAD}"/>
    <dgm:cxn modelId="{ACD55AF2-0EF5-4529-BE4C-139CE9CEB5EB}" srcId="{D9959FEC-32AC-4459-BC16-DAC4DD631B44}" destId="{D28D9A18-D2A6-4B83-A39A-B795CA851149}" srcOrd="2" destOrd="0" parTransId="{2DF7CD02-B3FE-4415-BD1A-174663BD574B}" sibTransId="{A24CBC47-F52A-4A50-B698-6CA59D7EE68B}"/>
    <dgm:cxn modelId="{83E2B554-30BB-46F7-B462-E1746703C346}" type="presParOf" srcId="{D0110480-727F-40DA-81C1-BB58F1710367}" destId="{040953F9-B9B5-4158-B7F3-673BF1887CE8}" srcOrd="0" destOrd="0" presId="urn:microsoft.com/office/officeart/2005/8/layout/pyramid2"/>
    <dgm:cxn modelId="{595DED9B-0638-44BF-8B07-605488DA7422}" type="presParOf" srcId="{D0110480-727F-40DA-81C1-BB58F1710367}" destId="{1530E90D-AA7D-4677-A13F-01A550D02144}" srcOrd="1" destOrd="0" presId="urn:microsoft.com/office/officeart/2005/8/layout/pyramid2"/>
    <dgm:cxn modelId="{C9312029-4ED0-4AD5-9480-4F62BD4C593F}" type="presParOf" srcId="{1530E90D-AA7D-4677-A13F-01A550D02144}" destId="{251F9757-C43D-4874-B28C-4C81012067A7}" srcOrd="0" destOrd="0" presId="urn:microsoft.com/office/officeart/2005/8/layout/pyramid2"/>
    <dgm:cxn modelId="{6FD249E1-B79A-4B6F-B71A-9C801AA7CA0F}" type="presParOf" srcId="{1530E90D-AA7D-4677-A13F-01A550D02144}" destId="{C7263C2F-3C7C-415D-8B32-645A360FC858}" srcOrd="1" destOrd="0" presId="urn:microsoft.com/office/officeart/2005/8/layout/pyramid2"/>
    <dgm:cxn modelId="{CF567955-2A98-4669-BE87-4048BF333E62}" type="presParOf" srcId="{1530E90D-AA7D-4677-A13F-01A550D02144}" destId="{6791E58F-4A42-467C-A56B-64316E902009}" srcOrd="2" destOrd="0" presId="urn:microsoft.com/office/officeart/2005/8/layout/pyramid2"/>
    <dgm:cxn modelId="{6F1FEA46-598A-41A7-8F5C-226B63596A7C}" type="presParOf" srcId="{1530E90D-AA7D-4677-A13F-01A550D02144}" destId="{6CA81A84-56F6-4C3F-A7F8-4A066F7D0E5B}" srcOrd="3" destOrd="0" presId="urn:microsoft.com/office/officeart/2005/8/layout/pyramid2"/>
    <dgm:cxn modelId="{29FA5DAA-E884-488C-85F3-E44DF21EC8C1}" type="presParOf" srcId="{1530E90D-AA7D-4677-A13F-01A550D02144}" destId="{386FEACE-C695-42AA-8D1E-B1E78F83577F}" srcOrd="4" destOrd="0" presId="urn:microsoft.com/office/officeart/2005/8/layout/pyramid2"/>
    <dgm:cxn modelId="{23C22C10-3A44-4A30-8088-D87DD074639F}" type="presParOf" srcId="{1530E90D-AA7D-4677-A13F-01A550D02144}" destId="{07E89844-FA18-450E-89ED-8C50C902EB2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F434B-D528-4B84-9441-6F7E0973C501}">
      <dsp:nvSpPr>
        <dsp:cNvPr id="0" name=""/>
        <dsp:cNvSpPr/>
      </dsp:nvSpPr>
      <dsp:spPr>
        <a:xfrm rot="10800000">
          <a:off x="2297394" y="0"/>
          <a:ext cx="6949433" cy="1050431"/>
        </a:xfrm>
        <a:prstGeom prst="homePlat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15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Shelby </a:t>
          </a:r>
          <a:r>
            <a:rPr lang="en-US" sz="1800" b="1" kern="1200" dirty="0" err="1"/>
            <a:t>Keifer</a:t>
          </a:r>
          <a:r>
            <a:rPr lang="en-US" sz="1800" b="1" kern="1200" dirty="0"/>
            <a:t>, Personnel Secretary            </a:t>
          </a:r>
          <a:r>
            <a:rPr lang="en-US" sz="1800" b="1" kern="1200" dirty="0">
              <a:solidFill>
                <a:schemeClr val="accent5">
                  <a:lumMod val="75000"/>
                </a:schemeClr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skeifer@wcesc.org</a:t>
          </a:r>
          <a:r>
            <a:rPr lang="en-US" sz="1800" b="1" kern="1200" dirty="0">
              <a:solidFill>
                <a:schemeClr val="accent5">
                  <a:lumMod val="75000"/>
                </a:schemeClr>
              </a:solidFill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(419) 354-9010 ext. 305</a:t>
          </a:r>
        </a:p>
      </dsp:txBody>
      <dsp:txXfrm rot="10800000">
        <a:off x="2560002" y="0"/>
        <a:ext cx="6686825" cy="1050431"/>
      </dsp:txXfrm>
    </dsp:sp>
    <dsp:sp modelId="{8DA61E2E-6A51-485C-AEF9-E6E05749A2FC}">
      <dsp:nvSpPr>
        <dsp:cNvPr id="0" name=""/>
        <dsp:cNvSpPr/>
      </dsp:nvSpPr>
      <dsp:spPr>
        <a:xfrm>
          <a:off x="1371606" y="0"/>
          <a:ext cx="1097278" cy="109727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325561-2C0B-4055-974E-7667B02875A7}">
      <dsp:nvSpPr>
        <dsp:cNvPr id="0" name=""/>
        <dsp:cNvSpPr/>
      </dsp:nvSpPr>
      <dsp:spPr>
        <a:xfrm rot="10800000">
          <a:off x="2290119" y="1381945"/>
          <a:ext cx="6948708" cy="1050431"/>
        </a:xfrm>
        <a:prstGeom prst="homePlate">
          <a:avLst/>
        </a:prstGeom>
        <a:solidFill>
          <a:srgbClr val="B977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15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Tracy August, Payroll Specialist           </a:t>
          </a:r>
          <a:r>
            <a:rPr lang="en-US" sz="1800" b="1" kern="1200" dirty="0">
              <a:solidFill>
                <a:schemeClr val="accent5">
                  <a:lumMod val="75000"/>
                </a:schemeClr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taugust@wcesc.org</a:t>
          </a:r>
          <a:r>
            <a:rPr lang="en-US" sz="18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1800" b="1" kern="1200" dirty="0"/>
            <a:t>or </a:t>
          </a:r>
          <a:r>
            <a:rPr lang="en-US" sz="1800" b="1" kern="1200" dirty="0">
              <a:solidFill>
                <a:schemeClr val="accent5">
                  <a:lumMod val="75000"/>
                </a:schemeClr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payroll@wcesc.org</a:t>
          </a:r>
          <a:endParaRPr lang="en-US" sz="1800" b="1" kern="1200" dirty="0">
            <a:solidFill>
              <a:schemeClr val="accent5">
                <a:lumMod val="75000"/>
              </a:schemeClr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1800" b="1" kern="1200" dirty="0"/>
            <a:t>(419) 354-9010 ext. 213</a:t>
          </a:r>
        </a:p>
      </dsp:txBody>
      <dsp:txXfrm rot="10800000">
        <a:off x="2552727" y="1381945"/>
        <a:ext cx="6686100" cy="1050431"/>
      </dsp:txXfrm>
    </dsp:sp>
    <dsp:sp modelId="{5C078686-9C0F-4A75-B0A4-0683B93C74C0}">
      <dsp:nvSpPr>
        <dsp:cNvPr id="0" name=""/>
        <dsp:cNvSpPr/>
      </dsp:nvSpPr>
      <dsp:spPr>
        <a:xfrm>
          <a:off x="1361168" y="1293057"/>
          <a:ext cx="1123971" cy="112397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852351-4DD3-4803-BCDE-AC5B51675DC6}">
      <dsp:nvSpPr>
        <dsp:cNvPr id="0" name=""/>
        <dsp:cNvSpPr/>
      </dsp:nvSpPr>
      <dsp:spPr>
        <a:xfrm rot="10800000">
          <a:off x="2286317" y="2814064"/>
          <a:ext cx="6949433" cy="1050431"/>
        </a:xfrm>
        <a:prstGeom prst="homePlat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154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Karen Keller, Payroll Specialist           </a:t>
          </a:r>
          <a:r>
            <a:rPr lang="en-US" sz="1800" b="1" u="sng" kern="1200" dirty="0">
              <a:solidFill>
                <a:schemeClr val="accent5">
                  <a:lumMod val="75000"/>
                </a:schemeClr>
              </a:solidFill>
            </a:rPr>
            <a:t>kkeller@wcesc.org</a:t>
          </a:r>
          <a:r>
            <a:rPr lang="en-US" sz="1800" b="1" u="none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1800" b="1" kern="1200" dirty="0"/>
            <a:t>or </a:t>
          </a:r>
          <a:r>
            <a:rPr lang="en-US" sz="1800" b="1" u="sng" kern="1200" dirty="0">
              <a:solidFill>
                <a:schemeClr val="accent5">
                  <a:lumMod val="75000"/>
                </a:schemeClr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payroll@wcesc.org</a:t>
          </a:r>
          <a:endParaRPr lang="en-US" sz="1800" b="1" u="sng" kern="1200" dirty="0">
            <a:solidFill>
              <a:schemeClr val="accent5">
                <a:lumMod val="75000"/>
              </a:schemeClr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(419) 354-9010 ext. 212</a:t>
          </a:r>
        </a:p>
      </dsp:txBody>
      <dsp:txXfrm rot="10800000">
        <a:off x="2548925" y="2814064"/>
        <a:ext cx="6686825" cy="1050431"/>
      </dsp:txXfrm>
    </dsp:sp>
    <dsp:sp modelId="{841B0EE0-1E76-4707-AFFE-1F50D19B3321}">
      <dsp:nvSpPr>
        <dsp:cNvPr id="0" name=""/>
        <dsp:cNvSpPr/>
      </dsp:nvSpPr>
      <dsp:spPr>
        <a:xfrm>
          <a:off x="1370947" y="2737758"/>
          <a:ext cx="1138475" cy="1138475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1B6E0-726D-46AA-B3C4-916027153AAF}">
      <dsp:nvSpPr>
        <dsp:cNvPr id="0" name=""/>
        <dsp:cNvSpPr/>
      </dsp:nvSpPr>
      <dsp:spPr>
        <a:xfrm rot="10800000">
          <a:off x="2118592" y="4187337"/>
          <a:ext cx="7071459" cy="1050431"/>
        </a:xfrm>
        <a:prstGeom prst="homePlate">
          <a:avLst/>
        </a:prstGeom>
        <a:solidFill>
          <a:srgbClr val="FF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154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Julie </a:t>
          </a:r>
          <a:r>
            <a:rPr lang="en-US" sz="1900" b="1" kern="1200" dirty="0" err="1"/>
            <a:t>Bulkowski</a:t>
          </a:r>
          <a:r>
            <a:rPr lang="en-US" sz="1900" b="1" kern="1200" dirty="0"/>
            <a:t>, Executive Secretary      </a:t>
          </a:r>
          <a:r>
            <a:rPr lang="en-US" sz="19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US" sz="1900" b="1" u="sng" kern="1200" dirty="0">
              <a:solidFill>
                <a:schemeClr val="accent5">
                  <a:lumMod val="75000"/>
                </a:schemeClr>
              </a:solidFill>
            </a:rPr>
            <a:t>jbulkowski@wcesc.org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(419) 354-9010 ext. 217</a:t>
          </a:r>
        </a:p>
      </dsp:txBody>
      <dsp:txXfrm rot="10800000">
        <a:off x="2381200" y="4187337"/>
        <a:ext cx="6808851" cy="1050431"/>
      </dsp:txXfrm>
    </dsp:sp>
    <dsp:sp modelId="{57529157-D520-4614-AA71-2E0576115A8E}">
      <dsp:nvSpPr>
        <dsp:cNvPr id="0" name=""/>
        <dsp:cNvSpPr/>
      </dsp:nvSpPr>
      <dsp:spPr>
        <a:xfrm rot="5400000">
          <a:off x="1340441" y="4187337"/>
          <a:ext cx="1122922" cy="1122922"/>
        </a:xfrm>
        <a:prstGeom prst="ellipse">
          <a:avLst/>
        </a:prstGeom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94" t="225" r="-29640" b="22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1B85B-A8CF-45D2-809A-005784D1FC2F}">
      <dsp:nvSpPr>
        <dsp:cNvPr id="0" name=""/>
        <dsp:cNvSpPr/>
      </dsp:nvSpPr>
      <dsp:spPr>
        <a:xfrm>
          <a:off x="761801" y="0"/>
          <a:ext cx="8633750" cy="17526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AEBF3F-D97F-404E-B2F2-483AD8925568}">
      <dsp:nvSpPr>
        <dsp:cNvPr id="0" name=""/>
        <dsp:cNvSpPr/>
      </dsp:nvSpPr>
      <dsp:spPr>
        <a:xfrm>
          <a:off x="5362" y="142104"/>
          <a:ext cx="3263012" cy="1468391"/>
        </a:xfrm>
        <a:prstGeom prst="roundRect">
          <a:avLst/>
        </a:prstGeom>
        <a:solidFill>
          <a:srgbClr val="1595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New Employees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1</a:t>
          </a:r>
          <a:r>
            <a:rPr lang="en-US" sz="2000" b="1" kern="1200" baseline="30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st</a:t>
          </a:r>
          <a:r>
            <a:rPr lang="en-US" sz="2000" b="1" kern="12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 pay September 4</a:t>
          </a:r>
          <a:r>
            <a:rPr lang="en-US" sz="2000" b="1" kern="1200" baseline="30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th</a:t>
          </a:r>
          <a:endParaRPr lang="en-US" sz="2000" kern="1200" dirty="0">
            <a:solidFill>
              <a:schemeClr val="bg1"/>
            </a:solidFill>
            <a:effectLst>
              <a:glow rad="127000">
                <a:schemeClr val="tx1"/>
              </a:glow>
            </a:effectLst>
          </a:endParaRPr>
        </a:p>
      </dsp:txBody>
      <dsp:txXfrm>
        <a:off x="77043" y="213785"/>
        <a:ext cx="3119650" cy="1325029"/>
      </dsp:txXfrm>
    </dsp:sp>
    <dsp:sp modelId="{218B5CF9-AF77-4C44-8D22-48DD1D1DD0CB}">
      <dsp:nvSpPr>
        <dsp:cNvPr id="0" name=""/>
        <dsp:cNvSpPr/>
      </dsp:nvSpPr>
      <dsp:spPr>
        <a:xfrm>
          <a:off x="3447170" y="142104"/>
          <a:ext cx="3263012" cy="1468391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1</a:t>
          </a:r>
          <a:r>
            <a:rPr lang="en-US" sz="1600" b="1" kern="1200" baseline="30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st</a:t>
          </a:r>
          <a:r>
            <a:rPr lang="en-US" sz="1600" b="1" kern="12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 check will be a paper check you elect to pick up or have mailed.</a:t>
          </a:r>
          <a:endParaRPr lang="en-US" sz="1600" kern="1200" dirty="0">
            <a:solidFill>
              <a:schemeClr val="bg1"/>
            </a:solidFill>
            <a:effectLst>
              <a:glow rad="127000">
                <a:schemeClr val="tx1"/>
              </a:glow>
            </a:effectLst>
          </a:endParaRPr>
        </a:p>
      </dsp:txBody>
      <dsp:txXfrm>
        <a:off x="3518851" y="213785"/>
        <a:ext cx="3119650" cy="1325029"/>
      </dsp:txXfrm>
    </dsp:sp>
    <dsp:sp modelId="{73BE6486-112F-4FB6-A54A-6C4B9436678F}">
      <dsp:nvSpPr>
        <dsp:cNvPr id="0" name=""/>
        <dsp:cNvSpPr/>
      </dsp:nvSpPr>
      <dsp:spPr>
        <a:xfrm>
          <a:off x="6888978" y="142104"/>
          <a:ext cx="3263012" cy="1468391"/>
        </a:xfrm>
        <a:prstGeom prst="roundRect">
          <a:avLst/>
        </a:prstGeom>
        <a:solidFill>
          <a:srgbClr val="FB986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Everyone Else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1</a:t>
          </a:r>
          <a:r>
            <a:rPr lang="en-US" sz="1900" b="1" kern="1200" baseline="30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st</a:t>
          </a:r>
          <a:r>
            <a:rPr lang="en-US" sz="1900" b="1" kern="12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rPr>
            <a:t> pay September 18th</a:t>
          </a:r>
          <a:endParaRPr lang="en-US" sz="1900" kern="1200" dirty="0">
            <a:solidFill>
              <a:schemeClr val="bg1"/>
            </a:solidFill>
            <a:effectLst>
              <a:glow rad="127000">
                <a:schemeClr val="tx1"/>
              </a:glow>
            </a:effectLst>
          </a:endParaRPr>
        </a:p>
      </dsp:txBody>
      <dsp:txXfrm>
        <a:off x="6960659" y="213785"/>
        <a:ext cx="3119650" cy="13250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31AA4-7B68-4779-9797-F327AFFABEA4}">
      <dsp:nvSpPr>
        <dsp:cNvPr id="0" name=""/>
        <dsp:cNvSpPr/>
      </dsp:nvSpPr>
      <dsp:spPr>
        <a:xfrm>
          <a:off x="2393" y="114295"/>
          <a:ext cx="1757112" cy="16764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Rate of Pay</a:t>
          </a:r>
        </a:p>
      </dsp:txBody>
      <dsp:txXfrm>
        <a:off x="259716" y="359799"/>
        <a:ext cx="1242466" cy="1185400"/>
      </dsp:txXfrm>
    </dsp:sp>
    <dsp:sp modelId="{97833C09-D6C8-4B7F-9083-40A59D10D119}">
      <dsp:nvSpPr>
        <dsp:cNvPr id="0" name=""/>
        <dsp:cNvSpPr/>
      </dsp:nvSpPr>
      <dsp:spPr>
        <a:xfrm>
          <a:off x="1900221" y="449943"/>
          <a:ext cx="1005113" cy="1005113"/>
        </a:xfrm>
        <a:prstGeom prst="mathMultiply">
          <a:avLst/>
        </a:prstGeom>
        <a:solidFill>
          <a:srgbClr val="FFC00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2058043" y="607765"/>
        <a:ext cx="689469" cy="689469"/>
      </dsp:txXfrm>
    </dsp:sp>
    <dsp:sp modelId="{94E0DC13-5C0A-413B-B700-46AB40DBE3DC}">
      <dsp:nvSpPr>
        <dsp:cNvPr id="0" name=""/>
        <dsp:cNvSpPr/>
      </dsp:nvSpPr>
      <dsp:spPr>
        <a:xfrm>
          <a:off x="3046051" y="86022"/>
          <a:ext cx="1732954" cy="17329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Hours per Day</a:t>
          </a:r>
        </a:p>
      </dsp:txBody>
      <dsp:txXfrm>
        <a:off x="3299836" y="339807"/>
        <a:ext cx="1225384" cy="1225384"/>
      </dsp:txXfrm>
    </dsp:sp>
    <dsp:sp modelId="{F07D5D9B-9E9C-4B3B-9CCF-5000D7A67CC9}">
      <dsp:nvSpPr>
        <dsp:cNvPr id="0" name=""/>
        <dsp:cNvSpPr/>
      </dsp:nvSpPr>
      <dsp:spPr>
        <a:xfrm>
          <a:off x="4919721" y="449943"/>
          <a:ext cx="1005113" cy="1005113"/>
        </a:xfrm>
        <a:prstGeom prst="mathMultiply">
          <a:avLst/>
        </a:prstGeom>
        <a:solidFill>
          <a:srgbClr val="FFC00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/>
        </a:p>
      </dsp:txBody>
      <dsp:txXfrm>
        <a:off x="5077543" y="607765"/>
        <a:ext cx="689469" cy="689469"/>
      </dsp:txXfrm>
    </dsp:sp>
    <dsp:sp modelId="{B56DC854-0D41-45FE-9845-6ED3AA572FEE}">
      <dsp:nvSpPr>
        <dsp:cNvPr id="0" name=""/>
        <dsp:cNvSpPr/>
      </dsp:nvSpPr>
      <dsp:spPr>
        <a:xfrm>
          <a:off x="6065551" y="86022"/>
          <a:ext cx="1732954" cy="17329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Contracted Work Days per Year</a:t>
          </a:r>
        </a:p>
      </dsp:txBody>
      <dsp:txXfrm>
        <a:off x="6319336" y="339807"/>
        <a:ext cx="1225384" cy="1225384"/>
      </dsp:txXfrm>
    </dsp:sp>
    <dsp:sp modelId="{FE94B59B-62F2-4928-8CF3-1BE836C84B9D}">
      <dsp:nvSpPr>
        <dsp:cNvPr id="0" name=""/>
        <dsp:cNvSpPr/>
      </dsp:nvSpPr>
      <dsp:spPr>
        <a:xfrm>
          <a:off x="7939222" y="449943"/>
          <a:ext cx="1005113" cy="1005113"/>
        </a:xfrm>
        <a:prstGeom prst="mathEqual">
          <a:avLst/>
        </a:prstGeom>
        <a:solidFill>
          <a:srgbClr val="FFC00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200" kern="1200"/>
        </a:p>
      </dsp:txBody>
      <dsp:txXfrm>
        <a:off x="8072450" y="656996"/>
        <a:ext cx="738657" cy="591007"/>
      </dsp:txXfrm>
    </dsp:sp>
    <dsp:sp modelId="{3740280F-3770-49FE-831F-DFF708182DAB}">
      <dsp:nvSpPr>
        <dsp:cNvPr id="0" name=""/>
        <dsp:cNvSpPr/>
      </dsp:nvSpPr>
      <dsp:spPr>
        <a:xfrm>
          <a:off x="9085051" y="86022"/>
          <a:ext cx="1732954" cy="1732954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Total Contracted Salary</a:t>
          </a:r>
        </a:p>
      </dsp:txBody>
      <dsp:txXfrm>
        <a:off x="9338836" y="339807"/>
        <a:ext cx="1225384" cy="12253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F65A9-CF0B-46C3-AC4B-5ABC523CD6FD}">
      <dsp:nvSpPr>
        <dsp:cNvPr id="0" name=""/>
        <dsp:cNvSpPr/>
      </dsp:nvSpPr>
      <dsp:spPr>
        <a:xfrm>
          <a:off x="111907" y="744"/>
          <a:ext cx="1751111" cy="17511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Total Contracted Salary</a:t>
          </a:r>
        </a:p>
      </dsp:txBody>
      <dsp:txXfrm>
        <a:off x="368351" y="257188"/>
        <a:ext cx="1238223" cy="1238223"/>
      </dsp:txXfrm>
    </dsp:sp>
    <dsp:sp modelId="{0A35A06D-ADFF-481F-8FAB-EA2B0FE53091}">
      <dsp:nvSpPr>
        <dsp:cNvPr id="0" name=""/>
        <dsp:cNvSpPr/>
      </dsp:nvSpPr>
      <dsp:spPr>
        <a:xfrm>
          <a:off x="2005208" y="368477"/>
          <a:ext cx="1015644" cy="1015644"/>
        </a:xfrm>
        <a:prstGeom prst="mathDivide">
          <a:avLst/>
        </a:prstGeom>
        <a:solidFill>
          <a:srgbClr val="FFC00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139832" y="756859"/>
        <a:ext cx="746396" cy="238880"/>
      </dsp:txXfrm>
    </dsp:sp>
    <dsp:sp modelId="{18A4A8E5-DE67-4708-B702-4EDE241BDE3C}">
      <dsp:nvSpPr>
        <dsp:cNvPr id="0" name=""/>
        <dsp:cNvSpPr/>
      </dsp:nvSpPr>
      <dsp:spPr>
        <a:xfrm>
          <a:off x="3163043" y="744"/>
          <a:ext cx="1751111" cy="17511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# of Pays Remaining in the Year</a:t>
          </a:r>
        </a:p>
      </dsp:txBody>
      <dsp:txXfrm>
        <a:off x="3419487" y="257188"/>
        <a:ext cx="1238223" cy="1238223"/>
      </dsp:txXfrm>
    </dsp:sp>
    <dsp:sp modelId="{F20E716C-5087-4D35-B5FF-1C35EB013DFD}">
      <dsp:nvSpPr>
        <dsp:cNvPr id="0" name=""/>
        <dsp:cNvSpPr/>
      </dsp:nvSpPr>
      <dsp:spPr>
        <a:xfrm>
          <a:off x="5056345" y="368477"/>
          <a:ext cx="1015644" cy="1015644"/>
        </a:xfrm>
        <a:prstGeom prst="mathEqual">
          <a:avLst/>
        </a:prstGeom>
        <a:solidFill>
          <a:srgbClr val="FFC00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200" kern="1200"/>
        </a:p>
      </dsp:txBody>
      <dsp:txXfrm>
        <a:off x="5190969" y="577700"/>
        <a:ext cx="746396" cy="597198"/>
      </dsp:txXfrm>
    </dsp:sp>
    <dsp:sp modelId="{0E9CEAC5-1A8A-47B8-8A0E-0DF8D0BE4100}">
      <dsp:nvSpPr>
        <dsp:cNvPr id="0" name=""/>
        <dsp:cNvSpPr/>
      </dsp:nvSpPr>
      <dsp:spPr>
        <a:xfrm>
          <a:off x="6214180" y="744"/>
          <a:ext cx="1751111" cy="1751111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Bi-Weekly Pay Amount</a:t>
          </a:r>
        </a:p>
      </dsp:txBody>
      <dsp:txXfrm>
        <a:off x="6470624" y="257188"/>
        <a:ext cx="1238223" cy="12382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46543-5DBE-4579-AF1F-E33915FA43C3}">
      <dsp:nvSpPr>
        <dsp:cNvPr id="0" name=""/>
        <dsp:cNvSpPr/>
      </dsp:nvSpPr>
      <dsp:spPr>
        <a:xfrm rot="5400000">
          <a:off x="6029844" y="-1993929"/>
          <a:ext cx="2009691" cy="6500098"/>
        </a:xfrm>
        <a:prstGeom prst="round2SameRect">
          <a:avLst/>
        </a:prstGeom>
        <a:solidFill>
          <a:srgbClr val="FFFF00">
            <a:alpha val="89804"/>
          </a:srgbClr>
        </a:solidFill>
        <a:ln w="6350" cap="flat" cmpd="sng" algn="ctr">
          <a:solidFill>
            <a:schemeClr val="tx1">
              <a:alpha val="9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b="1" kern="1200" dirty="0"/>
            <a:t>Sick leave is accrued the last day of each month</a:t>
          </a:r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b="1" kern="1200" dirty="0"/>
            <a:t>3 personal days each year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b="1" kern="1200" dirty="0"/>
            <a:t>If you do not work 5 days a week, personal and sick leave may be prorated</a:t>
          </a:r>
        </a:p>
      </dsp:txBody>
      <dsp:txXfrm rot="-5400000">
        <a:off x="3784641" y="349379"/>
        <a:ext cx="6401993" cy="1813481"/>
      </dsp:txXfrm>
    </dsp:sp>
    <dsp:sp modelId="{0F96674C-8945-4B93-A631-75FC7336B9EE}">
      <dsp:nvSpPr>
        <dsp:cNvPr id="0" name=""/>
        <dsp:cNvSpPr/>
      </dsp:nvSpPr>
      <dsp:spPr>
        <a:xfrm>
          <a:off x="0" y="62"/>
          <a:ext cx="3784641" cy="2512114"/>
        </a:xfrm>
        <a:prstGeom prst="roundRect">
          <a:avLst/>
        </a:prstGeom>
        <a:solidFill>
          <a:srgbClr val="7030A0"/>
        </a:solidFill>
        <a:ln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What are my leave balances</a:t>
          </a:r>
          <a:r>
            <a:rPr lang="en-US" sz="2500" b="0" kern="1200" dirty="0"/>
            <a:t>?</a:t>
          </a:r>
        </a:p>
      </dsp:txBody>
      <dsp:txXfrm>
        <a:off x="122631" y="122693"/>
        <a:ext cx="3539379" cy="2266852"/>
      </dsp:txXfrm>
    </dsp:sp>
    <dsp:sp modelId="{C814AD6B-C813-4FD2-A4AD-84E91F3339A1}">
      <dsp:nvSpPr>
        <dsp:cNvPr id="0" name=""/>
        <dsp:cNvSpPr/>
      </dsp:nvSpPr>
      <dsp:spPr>
        <a:xfrm rot="5400000">
          <a:off x="5990314" y="656040"/>
          <a:ext cx="2009691" cy="6583680"/>
        </a:xfrm>
        <a:prstGeom prst="round2SameRect">
          <a:avLst/>
        </a:prstGeom>
        <a:solidFill>
          <a:schemeClr val="accent2">
            <a:alpha val="90000"/>
          </a:schemeClr>
        </a:solidFill>
        <a:ln w="6350" cap="flat" cmpd="sng" algn="ctr">
          <a:solidFill>
            <a:schemeClr val="tx1">
              <a:alpha val="9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b="1" kern="1200" dirty="0"/>
            <a:t>At the bottom left corner of each pay stub</a:t>
          </a:r>
          <a:endParaRPr lang="en-US" sz="1800" b="0" kern="1200" dirty="0"/>
        </a:p>
        <a:p>
          <a:pPr marL="171450" lvl="1" indent="-171450" algn="l" defTabSz="800100">
            <a:lnSpc>
              <a:spcPct val="15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800" b="1" kern="1200" dirty="0"/>
            <a:t>Your Red Rover Account</a:t>
          </a:r>
        </a:p>
      </dsp:txBody>
      <dsp:txXfrm rot="-5400000">
        <a:off x="3703320" y="3041140"/>
        <a:ext cx="6485575" cy="1813481"/>
      </dsp:txXfrm>
    </dsp:sp>
    <dsp:sp modelId="{36FFA431-7D48-45D4-A4EB-379D4EF33392}">
      <dsp:nvSpPr>
        <dsp:cNvPr id="0" name=""/>
        <dsp:cNvSpPr/>
      </dsp:nvSpPr>
      <dsp:spPr>
        <a:xfrm>
          <a:off x="0" y="2637782"/>
          <a:ext cx="3703320" cy="2512114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Where can I find my leave balances and usages</a:t>
          </a:r>
          <a:r>
            <a:rPr lang="en-US" sz="2400" b="0" kern="1200" dirty="0"/>
            <a:t>?</a:t>
          </a:r>
        </a:p>
      </dsp:txBody>
      <dsp:txXfrm>
        <a:off x="122631" y="2760413"/>
        <a:ext cx="3458058" cy="22668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F1F70-5C60-4469-84DB-19D9C143563F}">
      <dsp:nvSpPr>
        <dsp:cNvPr id="0" name=""/>
        <dsp:cNvSpPr/>
      </dsp:nvSpPr>
      <dsp:spPr>
        <a:xfrm rot="5400000">
          <a:off x="6034748" y="-2159983"/>
          <a:ext cx="1744503" cy="6500706"/>
        </a:xfrm>
        <a:prstGeom prst="round2SameRect">
          <a:avLst/>
        </a:prstGeom>
        <a:solidFill>
          <a:srgbClr val="7030A0">
            <a:alpha val="90000"/>
          </a:srgbClr>
        </a:solidFill>
        <a:ln w="12700" cap="flat" cmpd="sng" algn="ctr">
          <a:solidFill>
            <a:schemeClr val="tx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bg1"/>
              </a:solidFill>
            </a:rPr>
            <a:t>30-34.99 hours per week – </a:t>
          </a:r>
          <a:r>
            <a:rPr lang="en-US" sz="1800" b="1" u="sng" kern="1200" dirty="0">
              <a:solidFill>
                <a:srgbClr val="FFFF00"/>
              </a:solidFill>
            </a:rPr>
            <a:t>MVP eligible</a:t>
          </a:r>
          <a:endParaRPr lang="en-US" sz="1800" u="sng" kern="1200" dirty="0">
            <a:solidFill>
              <a:srgbClr val="FFFF00"/>
            </a:solidFill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bg1"/>
              </a:solidFill>
            </a:rPr>
            <a:t>Only 35+ hours per week are eligible for Dental Insurance</a:t>
          </a:r>
          <a:endParaRPr lang="en-US" sz="1800" kern="1200" dirty="0">
            <a:solidFill>
              <a:schemeClr val="bg1"/>
            </a:solidFill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>
            <a:solidFill>
              <a:schemeClr val="bg1"/>
            </a:solidFill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bg1"/>
              </a:solidFill>
            </a:rPr>
            <a:t>35+ hours per week – </a:t>
          </a:r>
          <a:r>
            <a:rPr lang="en-US" sz="1800" b="1" u="sng" kern="1200" dirty="0">
              <a:solidFill>
                <a:srgbClr val="FFFF00"/>
              </a:solidFill>
            </a:rPr>
            <a:t>PPO or MVP eligible</a:t>
          </a:r>
          <a:endParaRPr lang="en-US" sz="1800" u="sng" kern="1200" dirty="0">
            <a:solidFill>
              <a:srgbClr val="FFFF00"/>
            </a:solidFill>
          </a:endParaRPr>
        </a:p>
      </dsp:txBody>
      <dsp:txXfrm rot="-5400000">
        <a:off x="3656647" y="303278"/>
        <a:ext cx="6415546" cy="1574183"/>
      </dsp:txXfrm>
    </dsp:sp>
    <dsp:sp modelId="{F338A9A2-6AC8-4383-9906-DA2305C49245}">
      <dsp:nvSpPr>
        <dsp:cNvPr id="0" name=""/>
        <dsp:cNvSpPr/>
      </dsp:nvSpPr>
      <dsp:spPr>
        <a:xfrm>
          <a:off x="0" y="0"/>
          <a:ext cx="3656647" cy="2180629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What am I eligible for</a:t>
          </a:r>
          <a:r>
            <a:rPr lang="en-US" sz="2800" kern="1200" dirty="0">
              <a:solidFill>
                <a:schemeClr val="tx1"/>
              </a:solidFill>
            </a:rPr>
            <a:t>? </a:t>
          </a:r>
        </a:p>
      </dsp:txBody>
      <dsp:txXfrm>
        <a:off x="106450" y="106450"/>
        <a:ext cx="3443747" cy="1967729"/>
      </dsp:txXfrm>
    </dsp:sp>
    <dsp:sp modelId="{7035AEF0-AA1F-4D8B-9F50-52D005A5FFE4}">
      <dsp:nvSpPr>
        <dsp:cNvPr id="0" name=""/>
        <dsp:cNvSpPr/>
      </dsp:nvSpPr>
      <dsp:spPr>
        <a:xfrm rot="5400000">
          <a:off x="6034748" y="129677"/>
          <a:ext cx="1744503" cy="6500706"/>
        </a:xfrm>
        <a:prstGeom prst="round2SameRect">
          <a:avLst/>
        </a:prstGeom>
        <a:solidFill>
          <a:srgbClr val="0070C0">
            <a:alpha val="90000"/>
          </a:srgbClr>
        </a:solidFill>
        <a:ln w="12700" cap="flat" cmpd="sng" algn="ctr">
          <a:solidFill>
            <a:schemeClr val="tx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bg1"/>
              </a:solidFill>
            </a:rPr>
            <a:t>In the spring – no later than May 30th for July 1 enrollment</a:t>
          </a:r>
          <a:endParaRPr lang="en-US" sz="1800" kern="1200" dirty="0">
            <a:solidFill>
              <a:schemeClr val="bg1"/>
            </a:solidFill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bg1"/>
              </a:solidFill>
            </a:rPr>
            <a:t>Deductions begin in with the first check in June</a:t>
          </a:r>
          <a:endParaRPr lang="en-US" sz="1800" kern="1200" dirty="0">
            <a:solidFill>
              <a:schemeClr val="bg1"/>
            </a:solidFill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en-US" sz="1800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bg1"/>
              </a:solidFill>
            </a:rPr>
            <a:t>If you have a qualifying event during the year you have 30 days to sign up or change your coverage</a:t>
          </a:r>
          <a:endParaRPr lang="en-US" sz="1800" kern="1200" dirty="0">
            <a:solidFill>
              <a:schemeClr val="bg1"/>
            </a:solidFill>
          </a:endParaRPr>
        </a:p>
      </dsp:txBody>
      <dsp:txXfrm rot="-5400000">
        <a:off x="3656647" y="2592938"/>
        <a:ext cx="6415546" cy="1574183"/>
      </dsp:txXfrm>
    </dsp:sp>
    <dsp:sp modelId="{620F6918-BDC1-42B3-9B4A-71F9B22DD7B7}">
      <dsp:nvSpPr>
        <dsp:cNvPr id="0" name=""/>
        <dsp:cNvSpPr/>
      </dsp:nvSpPr>
      <dsp:spPr>
        <a:xfrm>
          <a:off x="0" y="2289715"/>
          <a:ext cx="3656647" cy="2180629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When is open enrollment</a:t>
          </a:r>
          <a:r>
            <a:rPr lang="en-US" sz="2800" kern="1200" dirty="0">
              <a:solidFill>
                <a:schemeClr val="tx1"/>
              </a:solidFill>
            </a:rPr>
            <a:t>?</a:t>
          </a:r>
        </a:p>
      </dsp:txBody>
      <dsp:txXfrm>
        <a:off x="106450" y="2396165"/>
        <a:ext cx="3443747" cy="19677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953F9-B9B5-4158-B7F3-673BF1887CE8}">
      <dsp:nvSpPr>
        <dsp:cNvPr id="0" name=""/>
        <dsp:cNvSpPr/>
      </dsp:nvSpPr>
      <dsp:spPr>
        <a:xfrm>
          <a:off x="2355804" y="0"/>
          <a:ext cx="4470400" cy="4470400"/>
        </a:xfrm>
        <a:prstGeom prst="triangle">
          <a:avLst/>
        </a:prstGeom>
        <a:solidFill>
          <a:srgbClr val="CC3399"/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1F9757-C43D-4874-B28C-4C81012067A7}">
      <dsp:nvSpPr>
        <dsp:cNvPr id="0" name=""/>
        <dsp:cNvSpPr/>
      </dsp:nvSpPr>
      <dsp:spPr>
        <a:xfrm>
          <a:off x="1014711" y="587037"/>
          <a:ext cx="3515330" cy="1134910"/>
        </a:xfrm>
        <a:prstGeom prst="round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We offer Voluntary Insurances through American Fidelity</a:t>
          </a:r>
          <a:endParaRPr lang="en-US" sz="1800" kern="1200" dirty="0"/>
        </a:p>
      </dsp:txBody>
      <dsp:txXfrm>
        <a:off x="1070113" y="642439"/>
        <a:ext cx="3404526" cy="1024106"/>
      </dsp:txXfrm>
    </dsp:sp>
    <dsp:sp modelId="{6791E58F-4A42-467C-A56B-64316E902009}">
      <dsp:nvSpPr>
        <dsp:cNvPr id="0" name=""/>
        <dsp:cNvSpPr/>
      </dsp:nvSpPr>
      <dsp:spPr>
        <a:xfrm>
          <a:off x="4824700" y="581801"/>
          <a:ext cx="3511291" cy="1145400"/>
        </a:xfrm>
        <a:prstGeom prst="round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We offer the 403b and 457 Investment options</a:t>
          </a:r>
          <a:endParaRPr lang="en-US" sz="1800" kern="1200" dirty="0"/>
        </a:p>
      </dsp:txBody>
      <dsp:txXfrm>
        <a:off x="4880614" y="637715"/>
        <a:ext cx="3399463" cy="1033572"/>
      </dsp:txXfrm>
    </dsp:sp>
    <dsp:sp modelId="{386FEACE-C695-42AA-8D1E-B1E78F83577F}">
      <dsp:nvSpPr>
        <dsp:cNvPr id="0" name=""/>
        <dsp:cNvSpPr/>
      </dsp:nvSpPr>
      <dsp:spPr>
        <a:xfrm>
          <a:off x="2843494" y="2260600"/>
          <a:ext cx="3511291" cy="1141491"/>
        </a:xfrm>
        <a:prstGeom prst="roundRect">
          <a:avLst/>
        </a:prstGeom>
        <a:solidFill>
          <a:srgbClr val="00B0F0">
            <a:alpha val="90000"/>
          </a:srgbClr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If you have questions about any of these, please let us know or reference the handbook on pages 15 and 16.</a:t>
          </a:r>
          <a:endParaRPr lang="en-US" sz="1600" kern="1200" dirty="0"/>
        </a:p>
      </dsp:txBody>
      <dsp:txXfrm>
        <a:off x="2899217" y="2316323"/>
        <a:ext cx="3399845" cy="1030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7/29/2026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7/29/2026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14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541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138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31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67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5613" y="3048000"/>
            <a:ext cx="14627226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angle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Picture 8" descr="Stacked books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A09E-12D5-4B1D-B8BB-C300B1DDD423}" type="datetime1">
              <a:rPr lang="en-US" smtClean="0"/>
              <a:t>7/29/2026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CA53D-4C84-40AA-983E-A1E818A7FEFC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FCEE-AE66-4EAB-9C04-97F8A56A6354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4521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2399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9798" y="1173106"/>
            <a:ext cx="9189231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3728" y="0"/>
            <a:ext cx="6801370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035" y="810228"/>
            <a:ext cx="6390756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599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43729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0623" y="3405020"/>
            <a:ext cx="5738202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399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399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3927" y="1"/>
            <a:ext cx="5738202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399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399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0528" y="4577659"/>
            <a:ext cx="774819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2399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162" y="1057275"/>
            <a:ext cx="6581966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599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162" y="2834640"/>
            <a:ext cx="6581966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399"/>
            </a:lvl1pPr>
            <a:lvl2pPr marL="347368">
              <a:lnSpc>
                <a:spcPct val="150000"/>
              </a:lnSpc>
              <a:spcBef>
                <a:spcPts val="0"/>
              </a:spcBef>
              <a:defRPr sz="1999"/>
            </a:lvl2pPr>
            <a:lvl3pPr marL="685594">
              <a:lnSpc>
                <a:spcPct val="150000"/>
              </a:lnSpc>
              <a:spcBef>
                <a:spcPts val="0"/>
              </a:spcBef>
              <a:defRPr sz="1799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5740" y="457200"/>
            <a:ext cx="1067311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176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57" y="3390900"/>
            <a:ext cx="12212882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231" y="332510"/>
            <a:ext cx="11302365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1114" y="0"/>
            <a:ext cx="2837711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2399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2399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0956" y="1061623"/>
            <a:ext cx="5722095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599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230" y="1"/>
            <a:ext cx="4343564" cy="6359525"/>
          </a:xfrm>
        </p:spPr>
        <p:txBody>
          <a:bodyPr>
            <a:normAutofit/>
          </a:bodyPr>
          <a:lstStyle>
            <a:lvl1pPr marL="0" indent="0">
              <a:buNone/>
              <a:defRPr sz="1799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50951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57" y="-400"/>
            <a:ext cx="12212882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231" y="420494"/>
            <a:ext cx="11302365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58157" y="3764906"/>
            <a:ext cx="2812357" cy="3393259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128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2399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162" y="1057275"/>
            <a:ext cx="525818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599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162" y="3808751"/>
            <a:ext cx="525818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99"/>
            </a:lvl1pPr>
            <a:lvl2pPr marL="347368">
              <a:lnSpc>
                <a:spcPct val="100000"/>
              </a:lnSpc>
              <a:spcBef>
                <a:spcPts val="0"/>
              </a:spcBef>
              <a:defRPr sz="2399"/>
            </a:lvl2pPr>
            <a:lvl3pPr marL="685594">
              <a:lnSpc>
                <a:spcPct val="100000"/>
              </a:lnSpc>
              <a:spcBef>
                <a:spcPts val="0"/>
              </a:spcBef>
              <a:defRPr sz="2399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2264" y="410780"/>
            <a:ext cx="4343564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799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91373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5" y="0"/>
            <a:ext cx="2550321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2399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2" y="0"/>
            <a:ext cx="2547927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2399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719" y="4308800"/>
            <a:ext cx="2550984" cy="2559774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99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4" y="4308467"/>
            <a:ext cx="2550320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99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206" y="0"/>
            <a:ext cx="2559673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2399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59664" y="1057274"/>
            <a:ext cx="7963387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599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59664" y="2303029"/>
            <a:ext cx="7963386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799"/>
            </a:lvl1pPr>
            <a:lvl2pPr>
              <a:spcBef>
                <a:spcPts val="1000"/>
              </a:spcBef>
              <a:defRPr sz="1799"/>
            </a:lvl2pPr>
            <a:lvl3pPr>
              <a:spcBef>
                <a:spcPts val="1000"/>
              </a:spcBef>
              <a:defRPr sz="1799"/>
            </a:lvl3pPr>
            <a:lvl4pPr>
              <a:spcBef>
                <a:spcPts val="1000"/>
              </a:spcBef>
              <a:defRPr sz="1799"/>
            </a:lvl4pPr>
            <a:lvl5pPr>
              <a:spcBef>
                <a:spcPts val="1000"/>
              </a:spcBef>
              <a:defRPr sz="1799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5740" y="457200"/>
            <a:ext cx="1067311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42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3673" y="1057275"/>
            <a:ext cx="7041783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599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6" y="-2784"/>
            <a:ext cx="3442391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2399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2868" y="-2784"/>
            <a:ext cx="1733958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173" y="-2784"/>
            <a:ext cx="1715668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399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6" y="3440504"/>
            <a:ext cx="3442391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sz="2399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010" y="3440505"/>
            <a:ext cx="1718815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5757" y="457200"/>
            <a:ext cx="987295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3671" y="3808751"/>
            <a:ext cx="704178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99"/>
            </a:lvl1pPr>
            <a:lvl2pPr marL="347368">
              <a:lnSpc>
                <a:spcPct val="100000"/>
              </a:lnSpc>
              <a:spcBef>
                <a:spcPts val="0"/>
              </a:spcBef>
              <a:defRPr sz="2399"/>
            </a:lvl2pPr>
            <a:lvl3pPr marL="685594">
              <a:lnSpc>
                <a:spcPct val="100000"/>
              </a:lnSpc>
              <a:spcBef>
                <a:spcPts val="0"/>
              </a:spcBef>
              <a:defRPr sz="2399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0275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7113" y="3427337"/>
            <a:ext cx="3201712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7113" y="3654149"/>
            <a:ext cx="3201712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7114" y="1"/>
            <a:ext cx="3201711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7113" y="6682"/>
            <a:ext cx="3201712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161" y="834636"/>
            <a:ext cx="779443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599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5757" y="457200"/>
            <a:ext cx="987295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162" y="2303029"/>
            <a:ext cx="3282264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799"/>
            </a:lvl1pPr>
            <a:lvl2pPr marL="283379" indent="-283379">
              <a:spcBef>
                <a:spcPts val="1000"/>
              </a:spcBef>
              <a:defRPr sz="1799"/>
            </a:lvl2pPr>
            <a:lvl3pPr marL="283379" indent="-283379">
              <a:spcBef>
                <a:spcPts val="1000"/>
              </a:spcBef>
              <a:defRPr sz="1799"/>
            </a:lvl3pPr>
            <a:lvl4pPr marL="283379" indent="-283379">
              <a:spcBef>
                <a:spcPts val="1000"/>
              </a:spcBef>
              <a:defRPr sz="1799"/>
            </a:lvl4pPr>
            <a:lvl5pPr marL="283379" indent="-283379">
              <a:spcBef>
                <a:spcPts val="1000"/>
              </a:spcBef>
              <a:defRPr sz="1799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0914" y="2303029"/>
            <a:ext cx="3284096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799"/>
            </a:lvl1pPr>
            <a:lvl2pPr marL="283379" indent="-283379">
              <a:spcBef>
                <a:spcPts val="1000"/>
              </a:spcBef>
              <a:defRPr sz="1799"/>
            </a:lvl2pPr>
            <a:lvl3pPr marL="283379" indent="-283379">
              <a:spcBef>
                <a:spcPts val="1000"/>
              </a:spcBef>
              <a:defRPr sz="1799"/>
            </a:lvl3pPr>
            <a:lvl4pPr marL="283379" indent="-283379">
              <a:spcBef>
                <a:spcPts val="1000"/>
              </a:spcBef>
              <a:defRPr sz="1799"/>
            </a:lvl4pPr>
            <a:lvl5pPr marL="283379" indent="-283379">
              <a:spcBef>
                <a:spcPts val="1000"/>
              </a:spcBef>
              <a:defRPr sz="1799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2749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57" y="-400"/>
            <a:ext cx="12212882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231" y="420494"/>
            <a:ext cx="11302365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162" y="965394"/>
            <a:ext cx="7629722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599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162" y="2303028"/>
            <a:ext cx="3282264" cy="4144192"/>
          </a:xfrm>
        </p:spPr>
        <p:txBody>
          <a:bodyPr lIns="91440" tIns="0" rIns="91440" bIns="0">
            <a:normAutofit/>
          </a:bodyPr>
          <a:lstStyle>
            <a:lvl1pPr marL="457063" indent="-457063">
              <a:spcBef>
                <a:spcPts val="1000"/>
              </a:spcBef>
              <a:buFont typeface="+mj-lt"/>
              <a:buAutoNum type="arabicPeriod"/>
              <a:defRPr sz="1799"/>
            </a:lvl1pPr>
            <a:lvl2pPr marL="745012" indent="-342797">
              <a:spcBef>
                <a:spcPts val="1000"/>
              </a:spcBef>
              <a:buFont typeface="+mj-lt"/>
              <a:buAutoNum type="alphaLcPeriod"/>
              <a:defRPr sz="1799"/>
            </a:lvl2pPr>
            <a:lvl3pPr marL="1202075" indent="-342797">
              <a:spcBef>
                <a:spcPts val="1000"/>
              </a:spcBef>
              <a:buFont typeface="+mj-lt"/>
              <a:buAutoNum type="arabicParenR"/>
              <a:defRPr sz="1799"/>
            </a:lvl3pPr>
            <a:lvl4pPr marL="1659138" indent="-342797">
              <a:spcBef>
                <a:spcPts val="1000"/>
              </a:spcBef>
              <a:buFont typeface="+mj-lt"/>
              <a:buAutoNum type="alphaLcParenR"/>
              <a:defRPr sz="1799"/>
            </a:lvl4pPr>
            <a:lvl5pPr indent="-283379">
              <a:spcBef>
                <a:spcPts val="1000"/>
              </a:spcBef>
              <a:defRPr sz="1799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0914" y="2303028"/>
            <a:ext cx="376297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799"/>
            </a:lvl1pPr>
            <a:lvl2pPr indent="-283379">
              <a:spcBef>
                <a:spcPts val="1000"/>
              </a:spcBef>
              <a:defRPr sz="1799"/>
            </a:lvl2pPr>
            <a:lvl3pPr indent="-283379">
              <a:spcBef>
                <a:spcPts val="1000"/>
              </a:spcBef>
              <a:defRPr sz="1799"/>
            </a:lvl3pPr>
            <a:lvl4pPr indent="-283379">
              <a:spcBef>
                <a:spcPts val="1000"/>
              </a:spcBef>
              <a:defRPr sz="1799"/>
            </a:lvl4pPr>
            <a:lvl5pPr indent="-283379">
              <a:spcBef>
                <a:spcPts val="1000"/>
              </a:spcBef>
              <a:defRPr sz="1799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7113" y="965393"/>
            <a:ext cx="3201711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799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1114" y="4000042"/>
            <a:ext cx="2837711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2399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2399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2399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5740" y="457200"/>
            <a:ext cx="1067311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285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377B-053C-438C-8A98-92C419A6701C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7113" y="-2546"/>
            <a:ext cx="3201712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2399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89123" y="1247776"/>
            <a:ext cx="2199702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399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1" y="5331514"/>
            <a:ext cx="2147857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2399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88997" y="1248062"/>
            <a:ext cx="2200114" cy="2199541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027" y="6470489"/>
            <a:ext cx="774819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2399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163" y="1057274"/>
            <a:ext cx="7841794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599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162" y="2331791"/>
            <a:ext cx="6901278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399"/>
            </a:lvl1pPr>
            <a:lvl2pPr marL="347368">
              <a:lnSpc>
                <a:spcPct val="100000"/>
              </a:lnSpc>
              <a:spcBef>
                <a:spcPts val="0"/>
              </a:spcBef>
              <a:defRPr sz="2399"/>
            </a:lvl2pPr>
            <a:lvl3pPr marL="685594">
              <a:lnSpc>
                <a:spcPct val="100000"/>
              </a:lnSpc>
              <a:spcBef>
                <a:spcPts val="0"/>
              </a:spcBef>
              <a:defRPr sz="2399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7113" y="3405190"/>
            <a:ext cx="3201712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799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5757" y="457200"/>
            <a:ext cx="987295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465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158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562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01" y="314192"/>
            <a:ext cx="774819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399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160" y="1089213"/>
            <a:ext cx="9876864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599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161" y="2331958"/>
            <a:ext cx="2974442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799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5830" y="2331791"/>
            <a:ext cx="6344240" cy="3721817"/>
          </a:xfrm>
        </p:spPr>
        <p:txBody>
          <a:bodyPr lIns="91440" rIns="91440">
            <a:normAutofit/>
          </a:bodyPr>
          <a:lstStyle>
            <a:lvl1pPr>
              <a:defRPr sz="1799"/>
            </a:lvl1pPr>
            <a:lvl2pPr>
              <a:defRPr sz="1799"/>
            </a:lvl2pPr>
            <a:lvl3pPr>
              <a:defRPr sz="1799"/>
            </a:lvl3pPr>
            <a:lvl4pPr>
              <a:defRPr sz="1799"/>
            </a:lvl4pPr>
            <a:lvl5pPr>
              <a:defRPr sz="1799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5740" y="457200"/>
            <a:ext cx="1067311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737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229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161" y="1057274"/>
            <a:ext cx="9872891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599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2" y="4420134"/>
            <a:ext cx="1292900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2399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161" y="2303029"/>
            <a:ext cx="5827629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799"/>
            </a:lvl1pPr>
            <a:lvl2pPr>
              <a:spcBef>
                <a:spcPts val="1000"/>
              </a:spcBef>
              <a:defRPr sz="1799"/>
            </a:lvl2pPr>
            <a:lvl3pPr>
              <a:spcBef>
                <a:spcPts val="1000"/>
              </a:spcBef>
              <a:defRPr sz="1799"/>
            </a:lvl3pPr>
            <a:lvl4pPr>
              <a:spcBef>
                <a:spcPts val="1000"/>
              </a:spcBef>
              <a:defRPr sz="1799"/>
            </a:lvl4pPr>
            <a:lvl5pPr>
              <a:spcBef>
                <a:spcPts val="1000"/>
              </a:spcBef>
              <a:defRPr sz="1799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38774" y="2303029"/>
            <a:ext cx="3484276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799"/>
            </a:lvl1pPr>
            <a:lvl2pPr>
              <a:spcBef>
                <a:spcPts val="1000"/>
              </a:spcBef>
              <a:defRPr sz="1799"/>
            </a:lvl2pPr>
            <a:lvl3pPr>
              <a:spcBef>
                <a:spcPts val="1000"/>
              </a:spcBef>
              <a:defRPr sz="1799"/>
            </a:lvl3pPr>
            <a:lvl4pPr>
              <a:spcBef>
                <a:spcPts val="1000"/>
              </a:spcBef>
              <a:defRPr sz="1799"/>
            </a:lvl4pPr>
            <a:lvl5pPr>
              <a:spcBef>
                <a:spcPts val="1000"/>
              </a:spcBef>
              <a:defRPr sz="1799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5757" y="457200"/>
            <a:ext cx="987295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1002" y="-5674479"/>
            <a:ext cx="443344" cy="11792302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700" y="6698"/>
            <a:ext cx="1961253" cy="1947857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523" y="4929578"/>
            <a:ext cx="774819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399" dirty="0"/>
          </a:p>
        </p:txBody>
      </p:sp>
    </p:spTree>
    <p:extLst>
      <p:ext uri="{BB962C8B-B14F-4D97-AF65-F5344CB8AC3E}">
        <p14:creationId xmlns:p14="http://schemas.microsoft.com/office/powerpoint/2010/main" val="26321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57" y="0"/>
            <a:ext cx="12212882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231" y="420494"/>
            <a:ext cx="11302365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162" y="1057275"/>
            <a:ext cx="10508890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599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162" y="2316068"/>
            <a:ext cx="10508890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799"/>
            </a:lvl1pPr>
            <a:lvl2pPr>
              <a:spcBef>
                <a:spcPts val="1000"/>
              </a:spcBef>
              <a:defRPr sz="1799"/>
            </a:lvl2pPr>
            <a:lvl3pPr>
              <a:spcBef>
                <a:spcPts val="1000"/>
              </a:spcBef>
              <a:defRPr sz="1799"/>
            </a:lvl3pPr>
            <a:lvl4pPr>
              <a:spcBef>
                <a:spcPts val="1000"/>
              </a:spcBef>
              <a:defRPr sz="1799"/>
            </a:lvl4pPr>
            <a:lvl5pPr>
              <a:spcBef>
                <a:spcPts val="1000"/>
              </a:spcBef>
              <a:defRPr sz="1799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5740" y="457200"/>
            <a:ext cx="1067311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88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640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5540" y="1"/>
            <a:ext cx="4670060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399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4304" y="0"/>
            <a:ext cx="3431297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163" y="849783"/>
            <a:ext cx="5713512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599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163" y="3813606"/>
            <a:ext cx="5713512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457303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243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6583" y="4755034"/>
            <a:ext cx="2242243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419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243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6583" y="4755034"/>
            <a:ext cx="2242243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004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6583" y="4755034"/>
            <a:ext cx="2242243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755" y="758952"/>
            <a:ext cx="3931213" cy="1524662"/>
          </a:xfrm>
        </p:spPr>
        <p:txBody>
          <a:bodyPr anchor="b"/>
          <a:lstStyle>
            <a:lvl1pPr>
              <a:lnSpc>
                <a:spcPct val="100000"/>
              </a:lnSpc>
              <a:defRPr sz="3199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755" y="2286000"/>
            <a:ext cx="3931213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1838" y="741459"/>
            <a:ext cx="6241213" cy="5119592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3751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6583" y="4755034"/>
            <a:ext cx="2242243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sz="2399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740" y="755372"/>
            <a:ext cx="3930896" cy="1527048"/>
          </a:xfrm>
        </p:spPr>
        <p:txBody>
          <a:bodyPr anchor="b"/>
          <a:lstStyle>
            <a:lvl1pPr>
              <a:lnSpc>
                <a:spcPct val="100000"/>
              </a:lnSpc>
              <a:defRPr sz="3199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740" y="2286001"/>
            <a:ext cx="393089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1329" y="987426"/>
            <a:ext cx="6170593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7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884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angle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Picture 4" descr="Stacked book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8"/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378D-18AE-47D1-B10A-42F623B40082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6AE8-D704-41F6-B16A-5547B5672AC1}" type="datetime1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9538-6F63-4C0B-916D-ED3F4E0A1B28}" type="datetime1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15BF-7116-4A9E-8022-5A2DC937F971}" type="datetime1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DC91-5A3B-40CE-8C1D-279A8EF6E008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C20A-B94A-4E20-B4B2-88A7825AE904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angle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59468AF-EFCF-4AAD-ACF4-3BA83EC4AF4E}" type="datetime1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5757" y="457200"/>
            <a:ext cx="987295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754" y="731521"/>
            <a:ext cx="10668269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754" y="2103120"/>
            <a:ext cx="106682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80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</p:sldLayoutIdLst>
  <p:hf hdr="0" ftr="0" dt="0"/>
  <p:txStyles>
    <p:titleStyle>
      <a:lvl1pPr algn="ctr" defTabSz="914126" rtl="0" eaLnBrk="1" latinLnBrk="0" hangingPunct="1">
        <a:lnSpc>
          <a:spcPts val="4874"/>
        </a:lnSpc>
        <a:spcBef>
          <a:spcPct val="0"/>
        </a:spcBef>
        <a:buNone/>
        <a:defRPr sz="3799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368" indent="-347368" algn="l" defTabSz="914126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799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594" indent="-347368" algn="l" defTabSz="914126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399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2657" indent="-347368" algn="l" defTabSz="914126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999" kern="1200">
          <a:solidFill>
            <a:schemeClr val="accent6"/>
          </a:solidFill>
          <a:latin typeface="+mn-lt"/>
          <a:ea typeface="+mn-ea"/>
          <a:cs typeface="+mn-cs"/>
        </a:defRPr>
      </a:lvl3pPr>
      <a:lvl4pPr marL="1599720" indent="-347368" algn="l" defTabSz="914126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799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6783" indent="-347368" algn="l" defTabSz="914126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799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9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000" b="1" dirty="0">
                <a:solidFill>
                  <a:schemeClr val="tx1"/>
                </a:solidFill>
              </a:rPr>
              <a:t>Welcome Back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chemeClr val="tx1"/>
                </a:solidFill>
              </a:rPr>
              <a:t>2026-2027 School Year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14340A-C7FB-4D56-83FC-9A62E5E3B81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212" y="609600"/>
            <a:ext cx="1892254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9" y="457200"/>
            <a:ext cx="10157353" cy="815975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Employee Assistance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00" b="1" dirty="0"/>
              <a:t>Wood County Health Benefits EMPLOYEE ASSISTANCE PROGRAM (EAP) is a no cost benefit provided to all employees and eligible dependents. This benefit provides confidential access to solution-focused counseling and motivational coaching support to help you manage life stressors and challenging issues.</a:t>
            </a:r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38D01-1B0C-41AF-A7A3-691B408BB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22" y="4267200"/>
            <a:ext cx="633412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0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D21A2-4DF0-47EF-8603-796243276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QR Code Link to Employee Resource Page</a:t>
            </a:r>
            <a:br>
              <a:rPr lang="en-US" sz="3600" b="1" dirty="0">
                <a:solidFill>
                  <a:schemeClr val="tx1"/>
                </a:solidFill>
              </a:rPr>
            </a:b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6A9BF17-A69F-41CE-A0A2-03D78079A9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809" y="1473200"/>
            <a:ext cx="9620354" cy="44704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FC520F-AA88-42A6-8A52-90CA36D79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9012" y="3200400"/>
            <a:ext cx="1905266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7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721" y="76200"/>
            <a:ext cx="10157354" cy="1397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497132-A1BC-4CE5-8657-02E94C9E7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721" y="204920"/>
            <a:ext cx="9703091" cy="6448160"/>
          </a:xfrm>
        </p:spPr>
      </p:pic>
    </p:spTree>
    <p:extLst>
      <p:ext uri="{BB962C8B-B14F-4D97-AF65-F5344CB8AC3E}">
        <p14:creationId xmlns:p14="http://schemas.microsoft.com/office/powerpoint/2010/main" val="311167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035" y="1699942"/>
            <a:ext cx="6390756" cy="2941191"/>
          </a:xfrm>
        </p:spPr>
        <p:txBody>
          <a:bodyPr anchor="ctr"/>
          <a:lstStyle/>
          <a:p>
            <a:r>
              <a:rPr lang="en-US" sz="4499" dirty="0"/>
              <a:t>PERSONNEL REMINDERS </a:t>
            </a:r>
            <a:br>
              <a:rPr lang="en-US" sz="4499" dirty="0"/>
            </a:br>
            <a:r>
              <a:rPr lang="en-US" sz="4499" dirty="0"/>
              <a:t>&amp; Updates</a:t>
            </a:r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161" y="389200"/>
            <a:ext cx="6581966" cy="1530958"/>
          </a:xfrm>
        </p:spPr>
        <p:txBody>
          <a:bodyPr/>
          <a:lstStyle/>
          <a:p>
            <a:r>
              <a:rPr lang="en-US" dirty="0"/>
              <a:t>What I do…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161" y="2080122"/>
            <a:ext cx="6581966" cy="320650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Talent Ed Password Changes</a:t>
            </a:r>
          </a:p>
          <a:p>
            <a:r>
              <a:rPr lang="en-US" dirty="0"/>
              <a:t>Red Rover Timesheets &amp; Absences &amp; Other Issues </a:t>
            </a:r>
          </a:p>
          <a:p>
            <a:r>
              <a:rPr lang="en-US" dirty="0"/>
              <a:t>Personnel Forms</a:t>
            </a:r>
          </a:p>
          <a:p>
            <a:r>
              <a:rPr lang="en-US" dirty="0"/>
              <a:t>Call-Off Management</a:t>
            </a:r>
          </a:p>
          <a:p>
            <a:r>
              <a:rPr lang="en-US" dirty="0"/>
              <a:t>Background Checks </a:t>
            </a:r>
          </a:p>
          <a:p>
            <a:r>
              <a:rPr lang="en-US" dirty="0"/>
              <a:t>Paraprofessional Licensing </a:t>
            </a:r>
          </a:p>
          <a:p>
            <a:r>
              <a:rPr lang="en-US" dirty="0"/>
              <a:t>Substitute Management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644505-78C5-48C2-A758-C60724ECE193}"/>
              </a:ext>
            </a:extLst>
          </p:cNvPr>
          <p:cNvSpPr txBox="1">
            <a:spLocks/>
          </p:cNvSpPr>
          <p:nvPr/>
        </p:nvSpPr>
        <p:spPr>
          <a:xfrm>
            <a:off x="9708283" y="3683753"/>
            <a:ext cx="2403907" cy="1976006"/>
          </a:xfrm>
          <a:prstGeom prst="rect">
            <a:avLst/>
          </a:prstGeom>
        </p:spPr>
        <p:txBody>
          <a:bodyPr vert="horz" lIns="91416" tIns="0" rIns="91416" bIns="0" rtlCol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47472" indent="-347472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685800" indent="-347472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/>
            <a:endParaRPr lang="en-US" sz="2399" b="1" u="sng" dirty="0">
              <a:solidFill>
                <a:srgbClr val="1F2C8F"/>
              </a:solidFill>
              <a:latin typeface="Sabon Next LT"/>
            </a:endParaRPr>
          </a:p>
          <a:p>
            <a:pPr defTabSz="914126"/>
            <a:r>
              <a:rPr lang="en-US" sz="2399" b="1" u="sng" dirty="0">
                <a:solidFill>
                  <a:srgbClr val="1F2C8F"/>
                </a:solidFill>
                <a:latin typeface="Sabon Next LT"/>
              </a:rPr>
              <a:t>My contact information:</a:t>
            </a:r>
          </a:p>
          <a:p>
            <a:pPr defTabSz="914126"/>
            <a:r>
              <a:rPr lang="en-US" sz="2399" dirty="0">
                <a:solidFill>
                  <a:srgbClr val="1F2C8F"/>
                </a:solidFill>
                <a:latin typeface="Sabon Next LT"/>
              </a:rPr>
              <a:t>Office Phone Number: (419)354-9010, ext. 305</a:t>
            </a:r>
          </a:p>
          <a:p>
            <a:pPr defTabSz="914126"/>
            <a:r>
              <a:rPr lang="en-US" sz="2399" dirty="0">
                <a:solidFill>
                  <a:srgbClr val="1F2C8F"/>
                </a:solidFill>
                <a:latin typeface="Sabon Next LT"/>
              </a:rPr>
              <a:t>Email: skeifer@wcesc.org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F0857E-60F7-4B58-ABD3-898DFC7B2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749" y="670422"/>
            <a:ext cx="260386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EDA75-0988-2AC2-87F8-8DEC83A7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240" y="725964"/>
            <a:ext cx="4738560" cy="1655746"/>
          </a:xfrm>
        </p:spPr>
        <p:txBody>
          <a:bodyPr/>
          <a:lstStyle/>
          <a:p>
            <a:r>
              <a:rPr lang="en-US" dirty="0"/>
              <a:t>Bereavement</a:t>
            </a:r>
            <a:br>
              <a:rPr lang="en-US" dirty="0"/>
            </a:br>
            <a:r>
              <a:rPr lang="en-US" dirty="0"/>
              <a:t>Qualified </a:t>
            </a:r>
            <a:br>
              <a:rPr lang="en-US" dirty="0"/>
            </a:br>
            <a:r>
              <a:rPr lang="en-US" dirty="0"/>
              <a:t>sick leave </a:t>
            </a:r>
          </a:p>
        </p:txBody>
      </p:sp>
      <p:pic>
        <p:nvPicPr>
          <p:cNvPr id="6" name="Picture Placeholder 5" descr="Person holding hand">
            <a:extLst>
              <a:ext uri="{FF2B5EF4-FFF2-40B4-BE49-F238E27FC236}">
                <a16:creationId xmlns:a16="http://schemas.microsoft.com/office/drawing/2014/main" id="{6666C5E5-0A6E-4F0D-84BF-D24A53F49D1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7201" r="27201"/>
          <a:stretch>
            <a:fillRect/>
          </a:stretch>
        </p:blipFill>
        <p:spPr/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5C857C9-C1EF-45BC-8CC8-783D8B7D0FF6}"/>
              </a:ext>
            </a:extLst>
          </p:cNvPr>
          <p:cNvSpPr txBox="1">
            <a:spLocks/>
          </p:cNvSpPr>
          <p:nvPr/>
        </p:nvSpPr>
        <p:spPr>
          <a:xfrm>
            <a:off x="5095605" y="2540231"/>
            <a:ext cx="6581966" cy="3445035"/>
          </a:xfrm>
          <a:prstGeom prst="rect">
            <a:avLst/>
          </a:prstGeom>
        </p:spPr>
        <p:txBody>
          <a:bodyPr>
            <a:normAutofit/>
          </a:bodyPr>
          <a:lstStyle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126">
              <a:spcBef>
                <a:spcPts val="0"/>
              </a:spcBef>
              <a:buNone/>
            </a:pPr>
            <a:r>
              <a:rPr lang="en-US" sz="1999" dirty="0">
                <a:solidFill>
                  <a:srgbClr val="1F2C8F"/>
                </a:solidFill>
                <a:latin typeface="Sabon Next LT"/>
              </a:rPr>
              <a:t>You may take up to 5 days of sick leave for bereavement </a:t>
            </a:r>
          </a:p>
          <a:p>
            <a:pPr marL="0" indent="0" defTabSz="914126">
              <a:spcBef>
                <a:spcPts val="0"/>
              </a:spcBef>
              <a:buNone/>
            </a:pPr>
            <a:r>
              <a:rPr lang="en-US" sz="1999" dirty="0">
                <a:solidFill>
                  <a:srgbClr val="1F2C8F"/>
                </a:solidFill>
                <a:latin typeface="Sabon Next LT"/>
              </a:rPr>
              <a:t>of an immediate family member. </a:t>
            </a:r>
          </a:p>
          <a:p>
            <a:pPr marL="0" indent="0" algn="ctr" defTabSz="914126">
              <a:buNone/>
            </a:pPr>
            <a:r>
              <a:rPr lang="en-US" sz="1799" i="1" dirty="0">
                <a:solidFill>
                  <a:srgbClr val="1F2C8F"/>
                </a:solidFill>
                <a:latin typeface="Sabon Next LT"/>
              </a:rPr>
              <a:t>(These days count in your sick time.)</a:t>
            </a:r>
          </a:p>
          <a:p>
            <a:pPr marL="0" indent="0" algn="ctr" defTabSz="914126">
              <a:buNone/>
            </a:pPr>
            <a:endParaRPr lang="en-US" sz="1000" dirty="0">
              <a:solidFill>
                <a:srgbClr val="1F2C8F"/>
              </a:solidFill>
              <a:latin typeface="Sabon Next LT"/>
            </a:endParaRPr>
          </a:p>
          <a:p>
            <a:pPr marL="0" indent="0" defTabSz="914126">
              <a:buNone/>
            </a:pPr>
            <a:r>
              <a:rPr lang="en-US" sz="1999" dirty="0">
                <a:solidFill>
                  <a:srgbClr val="1F2C8F"/>
                </a:solidFill>
                <a:latin typeface="Sabon Next LT"/>
              </a:rPr>
              <a:t>The WCESC considers the following as immediate family members: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C7C6CD20-F035-49F6-9032-3340EDC8AAE9}"/>
              </a:ext>
            </a:extLst>
          </p:cNvPr>
          <p:cNvGraphicFramePr>
            <a:graphicFrameLocks noGrp="1"/>
          </p:cNvGraphicFramePr>
          <p:nvPr/>
        </p:nvGraphicFramePr>
        <p:xfrm>
          <a:off x="6147738" y="4317767"/>
          <a:ext cx="4477700" cy="14829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4798">
                  <a:extLst>
                    <a:ext uri="{9D8B030D-6E8A-4147-A177-3AD203B41FA5}">
                      <a16:colId xmlns:a16="http://schemas.microsoft.com/office/drawing/2014/main" val="764165370"/>
                    </a:ext>
                  </a:extLst>
                </a:gridCol>
                <a:gridCol w="2882902">
                  <a:extLst>
                    <a:ext uri="{9D8B030D-6E8A-4147-A177-3AD203B41FA5}">
                      <a16:colId xmlns:a16="http://schemas.microsoft.com/office/drawing/2014/main" val="1441986961"/>
                    </a:ext>
                  </a:extLst>
                </a:gridCol>
              </a:tblGrid>
              <a:tr h="370743">
                <a:tc>
                  <a:txBody>
                    <a:bodyPr/>
                    <a:lstStyle/>
                    <a:p>
                      <a:r>
                        <a:rPr lang="en-US" sz="1800" b="0" dirty="0"/>
                        <a:t>Spouse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Parents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944414331"/>
                  </a:ext>
                </a:extLst>
              </a:tr>
              <a:tr h="370743">
                <a:tc>
                  <a:txBody>
                    <a:bodyPr/>
                    <a:lstStyle/>
                    <a:p>
                      <a:r>
                        <a:rPr lang="en-US" sz="1800" dirty="0"/>
                        <a:t>Step –Parents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Siblings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679365171"/>
                  </a:ext>
                </a:extLst>
              </a:tr>
              <a:tr h="370743">
                <a:tc>
                  <a:txBody>
                    <a:bodyPr/>
                    <a:lstStyle/>
                    <a:p>
                      <a:r>
                        <a:rPr lang="en-US" sz="1800" dirty="0"/>
                        <a:t>Children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Step-Children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60028649"/>
                  </a:ext>
                </a:extLst>
              </a:tr>
              <a:tr h="370743">
                <a:tc>
                  <a:txBody>
                    <a:bodyPr/>
                    <a:lstStyle/>
                    <a:p>
                      <a:r>
                        <a:rPr lang="en-US" sz="1800" dirty="0"/>
                        <a:t>Grandparents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Father or Mother-in-law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426392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491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162" y="1057893"/>
            <a:ext cx="5258184" cy="881362"/>
          </a:xfrm>
        </p:spPr>
        <p:txBody>
          <a:bodyPr/>
          <a:lstStyle/>
          <a:p>
            <a:r>
              <a:rPr lang="en-US" dirty="0"/>
              <a:t>Personal Days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162" y="2260905"/>
            <a:ext cx="5258184" cy="3780398"/>
          </a:xfrm>
        </p:spPr>
        <p:txBody>
          <a:bodyPr>
            <a:normAutofit/>
          </a:bodyPr>
          <a:lstStyle/>
          <a:p>
            <a:r>
              <a:rPr lang="en-US" sz="2799" dirty="0"/>
              <a:t>Personal leave days may be used for personal obligations that are necessary &amp; compelling, which involve family events, community events, business transactions, or legal transactions.</a:t>
            </a:r>
          </a:p>
          <a:p>
            <a:endParaRPr lang="en-US" sz="2799" dirty="0"/>
          </a:p>
          <a:p>
            <a:endParaRPr lang="en-US" sz="2799" dirty="0"/>
          </a:p>
          <a:p>
            <a:pPr algn="r"/>
            <a:r>
              <a:rPr lang="en-US" sz="1799" dirty="0"/>
              <a:t>Payroll/Employee Procedures, abbr. </a:t>
            </a:r>
            <a:r>
              <a:rPr lang="en-US" sz="1799" dirty="0" err="1"/>
              <a:t>pg</a:t>
            </a:r>
            <a:r>
              <a:rPr lang="en-US" sz="1799" dirty="0"/>
              <a:t> 11</a:t>
            </a:r>
          </a:p>
          <a:p>
            <a:pPr algn="r"/>
            <a:endParaRPr lang="en-US" sz="2799" dirty="0"/>
          </a:p>
        </p:txBody>
      </p:sp>
      <p:pic>
        <p:nvPicPr>
          <p:cNvPr id="5" name="Picture 4" descr="Fishing reel on an evening summer lake">
            <a:extLst>
              <a:ext uri="{FF2B5EF4-FFF2-40B4-BE49-F238E27FC236}">
                <a16:creationId xmlns:a16="http://schemas.microsoft.com/office/drawing/2014/main" id="{263A3AEE-02CB-4CA2-A45B-8F6DC93D28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14"/>
          <a:stretch/>
        </p:blipFill>
        <p:spPr>
          <a:xfrm>
            <a:off x="6796962" y="813481"/>
            <a:ext cx="4617066" cy="548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022" y="1024311"/>
            <a:ext cx="5356669" cy="993905"/>
          </a:xfrm>
        </p:spPr>
        <p:txBody>
          <a:bodyPr/>
          <a:lstStyle/>
          <a:p>
            <a:r>
              <a:rPr lang="en-US" dirty="0"/>
              <a:t>Restrictions to personal day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11C33-898C-4414-4665-5136EB6FC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9663" y="2235511"/>
            <a:ext cx="7963386" cy="4257624"/>
          </a:xfrm>
        </p:spPr>
        <p:txBody>
          <a:bodyPr>
            <a:normAutofit/>
          </a:bodyPr>
          <a:lstStyle/>
          <a:p>
            <a:r>
              <a:rPr lang="en-US" sz="2499" dirty="0"/>
              <a:t>The day(s) may not be used in conjunction with any holidays/vacation days.</a:t>
            </a:r>
          </a:p>
          <a:p>
            <a:r>
              <a:rPr lang="en-US" sz="2499" dirty="0"/>
              <a:t>They day(s) may not be used in the first ten(10) or the last ten(10) working days of the school districts’ calendars.</a:t>
            </a:r>
          </a:p>
          <a:p>
            <a:r>
              <a:rPr lang="en-US" sz="2499" dirty="0"/>
              <a:t>Requests for personal days must be entered in Red Rover at least three(3) school days in advance and be approved by your supervisor. </a:t>
            </a:r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/>
              <a:t>Payroll/Employee Procedures, abbr. </a:t>
            </a:r>
            <a:r>
              <a:rPr lang="en-US" dirty="0" err="1"/>
              <a:t>pg</a:t>
            </a:r>
            <a:r>
              <a:rPr lang="en-US" dirty="0"/>
              <a:t> 11-12</a:t>
            </a:r>
          </a:p>
          <a:p>
            <a:pPr marL="0" indent="0" algn="r">
              <a:buNone/>
            </a:pPr>
            <a:endParaRPr lang="en-US" sz="2499" dirty="0"/>
          </a:p>
        </p:txBody>
      </p: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opwatch with time motion blur">
            <a:extLst>
              <a:ext uri="{FF2B5EF4-FFF2-40B4-BE49-F238E27FC236}">
                <a16:creationId xmlns:a16="http://schemas.microsoft.com/office/drawing/2014/main" id="{5142885D-77EB-439B-BA2E-6D93ABF6FE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8"/>
          <a:stretch/>
        </p:blipFill>
        <p:spPr>
          <a:xfrm>
            <a:off x="0" y="2024288"/>
            <a:ext cx="3469538" cy="48648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19E3F3-DA45-47B8-A59F-6A9E335F0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212" y="2286000"/>
            <a:ext cx="5770647" cy="15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18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160" y="835311"/>
            <a:ext cx="7794434" cy="1523157"/>
          </a:xfrm>
        </p:spPr>
        <p:txBody>
          <a:bodyPr/>
          <a:lstStyle/>
          <a:p>
            <a:r>
              <a:rPr lang="en-US" dirty="0"/>
              <a:t>Accurate ATTENDANCE</a:t>
            </a:r>
            <a:br>
              <a:rPr lang="en-US" dirty="0"/>
            </a:br>
            <a:r>
              <a:rPr lang="en-US" dirty="0"/>
              <a:t>records are essential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AEF9954A-E263-8A7E-58B1-4D03F7D1B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162" y="2903758"/>
            <a:ext cx="7650091" cy="3118932"/>
          </a:xfrm>
        </p:spPr>
        <p:txBody>
          <a:bodyPr>
            <a:normAutofit/>
          </a:bodyPr>
          <a:lstStyle/>
          <a:p>
            <a:r>
              <a:rPr lang="en-US" sz="2399" dirty="0"/>
              <a:t>All staff must log their absences through the Red Rover Management on-line system. It is the employee’s responsibility to verify the accuracy of the absence requests. (i.e. sick time, personal days, etc.) </a:t>
            </a:r>
          </a:p>
          <a:p>
            <a:endParaRPr lang="en-US" sz="2399" dirty="0"/>
          </a:p>
          <a:p>
            <a:endParaRPr lang="en-US" sz="2399" dirty="0"/>
          </a:p>
          <a:p>
            <a:pPr algn="r"/>
            <a:r>
              <a:rPr lang="en-US" dirty="0"/>
              <a:t>Payroll Employee Procedures, abbr. </a:t>
            </a:r>
            <a:r>
              <a:rPr lang="en-US" dirty="0" err="1"/>
              <a:t>pg</a:t>
            </a:r>
            <a:r>
              <a:rPr lang="en-US" dirty="0"/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006303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500" b="1" dirty="0">
                <a:solidFill>
                  <a:schemeClr val="tx1"/>
                </a:solidFill>
              </a:rPr>
              <a:t>      </a:t>
            </a:r>
            <a:r>
              <a:rPr lang="en-US" sz="3500" b="1" u="sng" dirty="0">
                <a:solidFill>
                  <a:schemeClr val="tx1"/>
                </a:solidFill>
              </a:rPr>
              <a:t>Important Contacts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EB0306A-6987-4ED2-AE32-BB76A7D877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15021"/>
              </p:ext>
            </p:extLst>
          </p:nvPr>
        </p:nvGraphicFramePr>
        <p:xfrm>
          <a:off x="531812" y="838200"/>
          <a:ext cx="10896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55F2D4-C20E-BEBC-1CCF-4449B045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162" y="966035"/>
            <a:ext cx="7629722" cy="1091343"/>
          </a:xfrm>
        </p:spPr>
        <p:txBody>
          <a:bodyPr/>
          <a:lstStyle/>
          <a:p>
            <a:pPr algn="ctr"/>
            <a:r>
              <a:rPr lang="en-US" sz="3199" dirty="0"/>
              <a:t>Reporting absences as early as possible is key!!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749C7CD1-A9AA-49E3-6734-AD9546F2DF5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61698" y="2257732"/>
            <a:ext cx="9894042" cy="414229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199" b="1" i="1" dirty="0"/>
              <a:t>Early reporting of absences gives us ample time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199" b="1" i="1" dirty="0"/>
              <a:t>to try and find a substitute.</a:t>
            </a:r>
            <a:r>
              <a:rPr lang="en-US" sz="2399" b="1" i="1" dirty="0"/>
              <a:t> </a:t>
            </a:r>
            <a:endParaRPr lang="en-US" sz="800" dirty="0"/>
          </a:p>
          <a:p>
            <a:pPr marL="0" indent="0">
              <a:buNone/>
            </a:pPr>
            <a:r>
              <a:rPr lang="en-US" sz="2499" b="1" u="sng" dirty="0"/>
              <a:t>Things to know:</a:t>
            </a:r>
          </a:p>
          <a:p>
            <a:pPr marL="0" indent="0">
              <a:buNone/>
            </a:pPr>
            <a:r>
              <a:rPr lang="en-US" sz="2499" dirty="0"/>
              <a:t>Red Rover will </a:t>
            </a:r>
            <a:r>
              <a:rPr lang="en-US" sz="2499" b="1" i="1" dirty="0"/>
              <a:t>NOT</a:t>
            </a:r>
            <a:r>
              <a:rPr lang="en-US" sz="2499" dirty="0"/>
              <a:t> accept absences created after 6:30am for the same day. (This includes leaving early for the day.)</a:t>
            </a:r>
            <a:endParaRPr lang="en-US" sz="400" dirty="0"/>
          </a:p>
          <a:p>
            <a:pPr marL="0" indent="0">
              <a:buNone/>
            </a:pPr>
            <a:r>
              <a:rPr lang="en-US" sz="2499" dirty="0"/>
              <a:t>After 6:30am, text me at (419)308-4147 and I will respond letting you know that I’ve entered your absence for you. </a:t>
            </a:r>
          </a:p>
          <a:p>
            <a:pPr marL="0" indent="0">
              <a:buNone/>
            </a:pPr>
            <a:endParaRPr lang="en-US" sz="400" dirty="0"/>
          </a:p>
          <a:p>
            <a:pPr marL="0" indent="0">
              <a:buNone/>
            </a:pPr>
            <a:endParaRPr lang="en-US" sz="1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99" b="1" i="1" dirty="0"/>
              <a:t>PLEASE, PLEASE, PLEASE ~ </a:t>
            </a:r>
            <a:r>
              <a:rPr lang="en-US" sz="1699" dirty="0"/>
              <a:t>DO NOT email or call the WCESC office to call-off on the same day.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CE1B8-1C92-D6D2-444B-652DB90E86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5739" y="457974"/>
            <a:ext cx="1067311" cy="471366"/>
          </a:xfrm>
        </p:spPr>
        <p:txBody>
          <a:bodyPr/>
          <a:lstStyle/>
          <a:p>
            <a:pPr defTabSz="457063"/>
            <a:fld id="{48F63A3B-78C7-47BE-AE5E-E10140E04643}" type="slidenum">
              <a:rPr lang="en-US">
                <a:solidFill>
                  <a:srgbClr val="1F2C8F"/>
                </a:solidFill>
                <a:latin typeface="Arial Black"/>
              </a:rPr>
              <a:pPr defTabSz="457063"/>
              <a:t>20</a:t>
            </a:fld>
            <a:endParaRPr lang="en-US" dirty="0">
              <a:solidFill>
                <a:srgbClr val="1F2C8F"/>
              </a:solidFill>
              <a:latin typeface="Arial Black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EA61F7-4120-42F7-9B74-99C114E263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46" r="38866" b="6633"/>
          <a:stretch/>
        </p:blipFill>
        <p:spPr>
          <a:xfrm rot="5400000">
            <a:off x="8885087" y="375030"/>
            <a:ext cx="3058747" cy="3123063"/>
          </a:xfrm>
          <a:prstGeom prst="round2SameRect">
            <a:avLst>
              <a:gd name="adj1" fmla="val 701"/>
              <a:gd name="adj2" fmla="val 24836"/>
            </a:avLst>
          </a:prstGeom>
        </p:spPr>
      </p:pic>
    </p:spTree>
    <p:extLst>
      <p:ext uri="{BB962C8B-B14F-4D97-AF65-F5344CB8AC3E}">
        <p14:creationId xmlns:p14="http://schemas.microsoft.com/office/powerpoint/2010/main" val="1941619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1E94F9-9C2F-4043-B92F-DC36946B58A6}"/>
              </a:ext>
            </a:extLst>
          </p:cNvPr>
          <p:cNvSpPr/>
          <p:nvPr/>
        </p:nvSpPr>
        <p:spPr>
          <a:xfrm>
            <a:off x="2208212" y="762000"/>
            <a:ext cx="7467600" cy="6090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  Taken from Page 12 &amp;13 of the Handbook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0846C9F-DEC1-4D4F-8B10-14BE37676BB1}"/>
              </a:ext>
            </a:extLst>
          </p:cNvPr>
          <p:cNvSpPr/>
          <p:nvPr/>
        </p:nvSpPr>
        <p:spPr>
          <a:xfrm>
            <a:off x="1370012" y="1837002"/>
            <a:ext cx="9144000" cy="426746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7F4965-4D1C-47AC-AE67-AF69C6176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572" y="2163365"/>
            <a:ext cx="7880879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65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43EC8A-1733-CCF7-081F-EB4667C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148" y="833112"/>
            <a:ext cx="8673609" cy="1141071"/>
          </a:xfrm>
        </p:spPr>
        <p:txBody>
          <a:bodyPr/>
          <a:lstStyle/>
          <a:p>
            <a:pPr algn="ctr"/>
            <a:r>
              <a:rPr lang="en-US" sz="2999" dirty="0"/>
              <a:t>This is what an emailed </a:t>
            </a:r>
            <a:br>
              <a:rPr lang="en-US" sz="2999" dirty="0"/>
            </a:br>
            <a:r>
              <a:rPr lang="en-US" sz="2999" dirty="0"/>
              <a:t>absence confirmation looks like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62AA2C-7B64-490A-A710-EF770FDA9158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1762148" y="2128736"/>
            <a:ext cx="8664528" cy="4215700"/>
          </a:xfrm>
          <a:ln w="15875">
            <a:solidFill>
              <a:schemeClr val="accent6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72101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11F1E45-6F1B-435E-ADB7-72885A0FA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526" y="751055"/>
            <a:ext cx="8437773" cy="535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96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066800"/>
          </a:xfrm>
        </p:spPr>
        <p:txBody>
          <a:bodyPr>
            <a:noAutofit/>
          </a:bodyPr>
          <a:lstStyle/>
          <a:p>
            <a:pPr algn="ctr"/>
            <a:r>
              <a:rPr lang="en-US" sz="6000" b="1" u="sng" dirty="0">
                <a:solidFill>
                  <a:schemeClr val="tx1"/>
                </a:solidFill>
              </a:rPr>
              <a:t>Important Pay Dates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79ED713-1BB7-4078-AD30-8A0F14174E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2107972"/>
              </p:ext>
            </p:extLst>
          </p:nvPr>
        </p:nvGraphicFramePr>
        <p:xfrm>
          <a:off x="1117309" y="1295400"/>
          <a:ext cx="10157354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80CB812-765B-4BF6-A960-F14A4C0B82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0055" y="4533900"/>
            <a:ext cx="4408714" cy="2057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DDE2097-DBAE-4C1C-A58A-7BC826495088}"/>
              </a:ext>
            </a:extLst>
          </p:cNvPr>
          <p:cNvSpPr/>
          <p:nvPr/>
        </p:nvSpPr>
        <p:spPr>
          <a:xfrm>
            <a:off x="3389312" y="3200400"/>
            <a:ext cx="5410200" cy="1066800"/>
          </a:xfrm>
          <a:prstGeom prst="ellipse">
            <a:avLst/>
          </a:prstGeom>
          <a:solidFill>
            <a:srgbClr val="CC3399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>
                <a:ln w="22225">
                  <a:noFill/>
                  <a:prstDash val="solid"/>
                </a:ln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See Page 7 of Handbook for Pay Schedule</a:t>
            </a:r>
          </a:p>
        </p:txBody>
      </p:sp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1019240-95FF-46BF-8C85-4C3B8C3A88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0313278"/>
              </p:ext>
            </p:extLst>
          </p:nvPr>
        </p:nvGraphicFramePr>
        <p:xfrm>
          <a:off x="684212" y="1524000"/>
          <a:ext cx="10820400" cy="190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C11866B-E421-4A7B-8F79-A256AAD0A4F5}"/>
              </a:ext>
            </a:extLst>
          </p:cNvPr>
          <p:cNvSpPr txBox="1"/>
          <p:nvPr/>
        </p:nvSpPr>
        <p:spPr>
          <a:xfrm>
            <a:off x="608012" y="228600"/>
            <a:ext cx="11887200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4800" b="1" u="sng" dirty="0"/>
              <a:t>Stretch Pay Calculation if Applicable</a:t>
            </a:r>
            <a:endParaRPr lang="en-US" sz="4800" u="sng" dirty="0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B5A4C9CF-4592-48B6-AE4F-BE42963B59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7854435"/>
              </p:ext>
            </p:extLst>
          </p:nvPr>
        </p:nvGraphicFramePr>
        <p:xfrm>
          <a:off x="1827213" y="3962400"/>
          <a:ext cx="8077199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0224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E9886BD-E4E3-4BC3-964F-F298EBBFC7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0844971"/>
              </p:ext>
            </p:extLst>
          </p:nvPr>
        </p:nvGraphicFramePr>
        <p:xfrm>
          <a:off x="912812" y="1447800"/>
          <a:ext cx="10287000" cy="5149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E2EB58D-1641-4E74-B9A8-F470CE5331C8}"/>
              </a:ext>
            </a:extLst>
          </p:cNvPr>
          <p:cNvSpPr txBox="1"/>
          <p:nvPr/>
        </p:nvSpPr>
        <p:spPr>
          <a:xfrm>
            <a:off x="760412" y="260240"/>
            <a:ext cx="11125200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4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Absences and Leave Balances</a:t>
            </a:r>
          </a:p>
        </p:txBody>
      </p:sp>
    </p:spTree>
    <p:extLst>
      <p:ext uri="{BB962C8B-B14F-4D97-AF65-F5344CB8AC3E}">
        <p14:creationId xmlns:p14="http://schemas.microsoft.com/office/powerpoint/2010/main" val="248339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8B29B1-621C-414C-B5C5-2D6AE0489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349" y="76200"/>
            <a:ext cx="5934863" cy="678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C56961-6006-4216-8697-C9B2665C0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379" y="0"/>
            <a:ext cx="626032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C50DEB-08FA-4BA4-8DEA-95858D8D56A6}"/>
              </a:ext>
            </a:extLst>
          </p:cNvPr>
          <p:cNvSpPr/>
          <p:nvPr/>
        </p:nvSpPr>
        <p:spPr>
          <a:xfrm>
            <a:off x="723974" y="207433"/>
            <a:ext cx="3124200" cy="533400"/>
          </a:xfrm>
          <a:prstGeom prst="roundRect">
            <a:avLst/>
          </a:prstGeom>
          <a:solidFill>
            <a:srgbClr val="FB986B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Sample Pay Stub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17CB46A-DFCB-49D5-87AB-7F5DF9761D9B}"/>
              </a:ext>
            </a:extLst>
          </p:cNvPr>
          <p:cNvSpPr/>
          <p:nvPr/>
        </p:nvSpPr>
        <p:spPr>
          <a:xfrm>
            <a:off x="3198812" y="6172200"/>
            <a:ext cx="2362200" cy="609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1675171-2B64-436E-9D31-694DD4437591}"/>
              </a:ext>
            </a:extLst>
          </p:cNvPr>
          <p:cNvSpPr/>
          <p:nvPr/>
        </p:nvSpPr>
        <p:spPr>
          <a:xfrm rot="2127684">
            <a:off x="2559559" y="5912211"/>
            <a:ext cx="817640" cy="22860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331A94E-11AE-4F9E-B8FB-000D932D525C}"/>
              </a:ext>
            </a:extLst>
          </p:cNvPr>
          <p:cNvSpPr/>
          <p:nvPr/>
        </p:nvSpPr>
        <p:spPr>
          <a:xfrm>
            <a:off x="380872" y="5029200"/>
            <a:ext cx="2189668" cy="838200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Leave Usage &amp; Balance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AE14F08-CE11-4462-A197-BBCCF6395C75}"/>
              </a:ext>
            </a:extLst>
          </p:cNvPr>
          <p:cNvSpPr/>
          <p:nvPr/>
        </p:nvSpPr>
        <p:spPr>
          <a:xfrm>
            <a:off x="6018212" y="4876800"/>
            <a:ext cx="1066800" cy="685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A691B648-2AC8-4F75-BE9D-8A301B0BF7C3}"/>
              </a:ext>
            </a:extLst>
          </p:cNvPr>
          <p:cNvSpPr/>
          <p:nvPr/>
        </p:nvSpPr>
        <p:spPr>
          <a:xfrm rot="6703580">
            <a:off x="7691357" y="5022848"/>
            <a:ext cx="228600" cy="1657634"/>
          </a:xfrm>
          <a:prstGeom prst="down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564EF21-30C5-4307-95B8-5F767420CB2C}"/>
              </a:ext>
            </a:extLst>
          </p:cNvPr>
          <p:cNvSpPr/>
          <p:nvPr/>
        </p:nvSpPr>
        <p:spPr>
          <a:xfrm>
            <a:off x="8639250" y="5562600"/>
            <a:ext cx="2362200" cy="1115039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Board Paid Deductions </a:t>
            </a:r>
            <a:r>
              <a:rPr lang="en-US" sz="1600" b="1" dirty="0"/>
              <a:t>**identified with asterisks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5D9E96B-7500-42FD-A1BE-E287D7F558BD}"/>
              </a:ext>
            </a:extLst>
          </p:cNvPr>
          <p:cNvSpPr/>
          <p:nvPr/>
        </p:nvSpPr>
        <p:spPr>
          <a:xfrm>
            <a:off x="4570412" y="3657600"/>
            <a:ext cx="7620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C99963FB-CB0C-423C-ABF5-9BAAAB8083A6}"/>
              </a:ext>
            </a:extLst>
          </p:cNvPr>
          <p:cNvSpPr/>
          <p:nvPr/>
        </p:nvSpPr>
        <p:spPr>
          <a:xfrm rot="1456617">
            <a:off x="3723491" y="3423749"/>
            <a:ext cx="834231" cy="228600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F6B3300-E2A7-465F-85EF-A27069A08D22}"/>
              </a:ext>
            </a:extLst>
          </p:cNvPr>
          <p:cNvSpPr/>
          <p:nvPr/>
        </p:nvSpPr>
        <p:spPr>
          <a:xfrm>
            <a:off x="1446212" y="2743200"/>
            <a:ext cx="2189668" cy="838200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# of Days in Pay Period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9A0770B-3DA6-47D7-97FF-75DBD373FCB9}"/>
              </a:ext>
            </a:extLst>
          </p:cNvPr>
          <p:cNvSpPr/>
          <p:nvPr/>
        </p:nvSpPr>
        <p:spPr>
          <a:xfrm>
            <a:off x="8617908" y="533400"/>
            <a:ext cx="2846943" cy="3962400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/>
          </a:p>
          <a:p>
            <a:pPr algn="ctr"/>
            <a:endParaRPr lang="en-US" sz="1600" b="1" dirty="0"/>
          </a:p>
          <a:p>
            <a:pPr algn="ctr"/>
            <a:endParaRPr lang="en-US" sz="1500" b="1" u="sng" dirty="0"/>
          </a:p>
          <a:p>
            <a:pPr algn="ctr"/>
            <a:r>
              <a:rPr lang="en-US" sz="1500" b="1" u="sng" dirty="0"/>
              <a:t>Deduction Abbreviations</a:t>
            </a:r>
          </a:p>
          <a:p>
            <a:pPr algn="ctr"/>
            <a:endParaRPr lang="en-US" sz="10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u="sng" dirty="0"/>
              <a:t>SERSANN</a:t>
            </a:r>
            <a:r>
              <a:rPr lang="en-US" sz="1050" b="1" dirty="0"/>
              <a:t> – Employee Contribution of SERS (School Employee Retirement System)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u="sng" dirty="0"/>
              <a:t>STRSANN</a:t>
            </a:r>
            <a:r>
              <a:rPr lang="en-US" sz="1050" b="1" dirty="0"/>
              <a:t> – Employee Contribution of STRS (State Teacher Retirement System)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u="sng" dirty="0"/>
              <a:t>MV/ACA </a:t>
            </a:r>
            <a:r>
              <a:rPr lang="en-US" sz="1050" b="1" dirty="0"/>
              <a:t>– MVP Health Insurance Premium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u="sng" dirty="0"/>
              <a:t>PPO:E-S or F </a:t>
            </a:r>
            <a:r>
              <a:rPr lang="en-US" sz="1050" b="1" dirty="0"/>
              <a:t>– PPO Health Insurance Premium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u="sng" dirty="0"/>
              <a:t>DEN:SING or FAM </a:t>
            </a:r>
            <a:r>
              <a:rPr lang="en-US" sz="1050" b="1" dirty="0"/>
              <a:t>– Dental Insurance Premium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b="1" u="sng" dirty="0"/>
              <a:t>8702 EW</a:t>
            </a:r>
            <a:r>
              <a:rPr lang="en-US" sz="1050" b="1" dirty="0"/>
              <a:t> – Example of School District tax (usually 4 digit #)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US" sz="1050" b="1" dirty="0"/>
          </a:p>
          <a:p>
            <a:pPr algn="ctr"/>
            <a:endParaRPr lang="en-US" sz="1050" b="1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38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066800"/>
          </a:xfrm>
        </p:spPr>
        <p:txBody>
          <a:bodyPr>
            <a:normAutofit/>
          </a:bodyPr>
          <a:lstStyle/>
          <a:p>
            <a:pPr algn="ctr"/>
            <a:r>
              <a:rPr lang="en-US" sz="6000" b="1" u="sng" dirty="0">
                <a:solidFill>
                  <a:schemeClr val="tx1"/>
                </a:solidFill>
              </a:rPr>
              <a:t>Insurance Benefits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5D6DE56-9B21-4AF8-A6CD-8B216DD207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0581989"/>
              </p:ext>
            </p:extLst>
          </p:nvPr>
        </p:nvGraphicFramePr>
        <p:xfrm>
          <a:off x="1117309" y="1701800"/>
          <a:ext cx="10157354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722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71C1A6-7E9F-4470-833F-38EFB96938B8}"/>
              </a:ext>
            </a:extLst>
          </p:cNvPr>
          <p:cNvSpPr txBox="1"/>
          <p:nvPr/>
        </p:nvSpPr>
        <p:spPr>
          <a:xfrm>
            <a:off x="3046412" y="3352800"/>
            <a:ext cx="5638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1" u="sng" dirty="0">
                <a:solidFill>
                  <a:schemeClr val="bg1"/>
                </a:solidFill>
              </a:rPr>
              <a:t>Vision insurance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isil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abe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throughAmerican</a:t>
            </a:r>
            <a:r>
              <a:rPr lang="en-US" b="1" i="1" dirty="0">
                <a:solidFill>
                  <a:schemeClr val="bg1"/>
                </a:solidFill>
              </a:rPr>
              <a:t> Fidelity via </a:t>
            </a:r>
            <a:r>
              <a:rPr lang="en-US" b="1" i="1" dirty="0" err="1">
                <a:solidFill>
                  <a:schemeClr val="bg1"/>
                </a:solidFill>
              </a:rPr>
              <a:t>Eyemed</a:t>
            </a:r>
            <a:r>
              <a:rPr lang="en-US" b="1" i="1" dirty="0">
                <a:solidFill>
                  <a:schemeClr val="bg1"/>
                </a:solidFill>
              </a:rPr>
              <a:t> and IS NOT included with your regular health insurance plan!</a:t>
            </a:r>
            <a:endParaRPr lang="en-US" dirty="0">
              <a:solidFill>
                <a:schemeClr val="bg1"/>
              </a:solidFill>
            </a:endParaRPr>
          </a:p>
          <a:p>
            <a:pPr lvl="1"/>
            <a:endParaRPr lang="en-US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7A289C0-4253-48F7-9B7C-085AC21B7A10}"/>
              </a:ext>
            </a:extLst>
          </p:cNvPr>
          <p:cNvSpPr/>
          <p:nvPr/>
        </p:nvSpPr>
        <p:spPr>
          <a:xfrm>
            <a:off x="3503612" y="2804603"/>
            <a:ext cx="6934200" cy="3048000"/>
          </a:xfrm>
          <a:prstGeom prst="roundRect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800" b="1" dirty="0">
                <a:solidFill>
                  <a:schemeClr val="tx1"/>
                </a:solidFill>
              </a:rPr>
              <a:t>… </a:t>
            </a:r>
            <a:r>
              <a:rPr lang="en-US" sz="2800" b="1" i="1" dirty="0">
                <a:solidFill>
                  <a:schemeClr val="tx1"/>
                </a:solidFill>
              </a:rPr>
              <a:t>Is available through American Fidelity via </a:t>
            </a:r>
            <a:r>
              <a:rPr lang="en-US" sz="2800" b="1" i="1" dirty="0" err="1">
                <a:solidFill>
                  <a:srgbClr val="92D050"/>
                </a:solidFill>
              </a:rPr>
              <a:t>Eyemed</a:t>
            </a:r>
            <a:r>
              <a:rPr lang="en-US" sz="2800" b="1" i="1" dirty="0">
                <a:solidFill>
                  <a:schemeClr val="tx1"/>
                </a:solidFill>
              </a:rPr>
              <a:t> and IS NOT included with your regular health insurance plan!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B234C8-9659-48E8-943B-75C799C6D0CC}"/>
              </a:ext>
            </a:extLst>
          </p:cNvPr>
          <p:cNvSpPr/>
          <p:nvPr/>
        </p:nvSpPr>
        <p:spPr>
          <a:xfrm>
            <a:off x="1166523" y="692169"/>
            <a:ext cx="4216978" cy="2514599"/>
          </a:xfrm>
          <a:prstGeom prst="roundRect">
            <a:avLst/>
          </a:prstGeom>
          <a:ln w="571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0C82AE-40CB-4D3D-87B4-4BE22E6D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533" y="922585"/>
            <a:ext cx="3480957" cy="20537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35F983-294E-4204-98D0-7FBC216B6680}"/>
              </a:ext>
            </a:extLst>
          </p:cNvPr>
          <p:cNvSpPr txBox="1"/>
          <p:nvPr/>
        </p:nvSpPr>
        <p:spPr>
          <a:xfrm>
            <a:off x="6090515" y="1069530"/>
            <a:ext cx="5016933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4800" b="1" u="sng" dirty="0">
                <a:solidFill>
                  <a:schemeClr val="tx1"/>
                </a:solidFill>
              </a:rPr>
              <a:t>Vision Insurance</a:t>
            </a:r>
            <a:endParaRPr lang="en-US" sz="48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7F96CE-0D15-4536-981E-BC534CC8BF78}"/>
              </a:ext>
            </a:extLst>
          </p:cNvPr>
          <p:cNvSpPr/>
          <p:nvPr/>
        </p:nvSpPr>
        <p:spPr>
          <a:xfrm>
            <a:off x="7389812" y="5115398"/>
            <a:ext cx="3946236" cy="1474410"/>
          </a:xfrm>
          <a:prstGeom prst="roundRect">
            <a:avLst/>
          </a:prstGeom>
          <a:solidFill>
            <a:srgbClr val="7030A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b="1" dirty="0"/>
          </a:p>
          <a:p>
            <a:r>
              <a:rPr lang="en-US" sz="1600" b="1" dirty="0"/>
              <a:t>For Information contact:</a:t>
            </a:r>
          </a:p>
          <a:p>
            <a:r>
              <a:rPr lang="en-US" sz="1600" b="1" dirty="0"/>
              <a:t>American Fidelity Representative</a:t>
            </a:r>
          </a:p>
          <a:p>
            <a:r>
              <a:rPr lang="en-US" sz="1600" b="1" dirty="0"/>
              <a:t>Office:  513-770-1678</a:t>
            </a:r>
          </a:p>
          <a:p>
            <a:endParaRPr lang="en-US" sz="1400" b="1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3102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tx1"/>
                </a:solidFill>
              </a:rPr>
              <a:t>Voluntary Insurances / Deductions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387D4CB-38D6-4AA3-ADFD-F0F2256BC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504347"/>
              </p:ext>
            </p:extLst>
          </p:nvPr>
        </p:nvGraphicFramePr>
        <p:xfrm>
          <a:off x="1117309" y="1701800"/>
          <a:ext cx="10157354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38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lass open house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Classroom open house presentation.potx" id="{AB7D8AB0-4323-4322-AB21-8CB398DB9E96}" vid="{5BFEA1FF-C39F-48A2-B239-4B55565FC3EC}"/>
    </a:ext>
  </a:extLst>
</a:theme>
</file>

<file path=ppt/theme/theme2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Classroom open house presentation</Template>
  <TotalTime>1062</TotalTime>
  <Words>953</Words>
  <Application>Microsoft Office PowerPoint</Application>
  <PresentationFormat>Custom</PresentationFormat>
  <Paragraphs>135</Paragraphs>
  <Slides>23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Century Gothic</vt:lpstr>
      <vt:lpstr>Sabon Next LT</vt:lpstr>
      <vt:lpstr>Wingdings</vt:lpstr>
      <vt:lpstr>Class open house presentation</vt:lpstr>
      <vt:lpstr>Custom</vt:lpstr>
      <vt:lpstr>Welcome Back</vt:lpstr>
      <vt:lpstr>      Important Contacts</vt:lpstr>
      <vt:lpstr>Important Pay Dates</vt:lpstr>
      <vt:lpstr>PowerPoint Presentation</vt:lpstr>
      <vt:lpstr>PowerPoint Presentation</vt:lpstr>
      <vt:lpstr>PowerPoint Presentation</vt:lpstr>
      <vt:lpstr>Insurance Benefits</vt:lpstr>
      <vt:lpstr>PowerPoint Presentation</vt:lpstr>
      <vt:lpstr>Voluntary Insurances / Deductions</vt:lpstr>
      <vt:lpstr>Employee Assistance</vt:lpstr>
      <vt:lpstr>QR Code Link to Employee Resource Page </vt:lpstr>
      <vt:lpstr>PowerPoint Presentation</vt:lpstr>
      <vt:lpstr>PERSONNEL REMINDERS  &amp; Updates</vt:lpstr>
      <vt:lpstr>What I do…</vt:lpstr>
      <vt:lpstr>Bereavement Qualified  sick leave </vt:lpstr>
      <vt:lpstr>Personal Days</vt:lpstr>
      <vt:lpstr>Restrictions to personal day use</vt:lpstr>
      <vt:lpstr>PowerPoint Presentation</vt:lpstr>
      <vt:lpstr>Accurate ATTENDANCE records are essential</vt:lpstr>
      <vt:lpstr>Reporting absences as early as possible is key!!</vt:lpstr>
      <vt:lpstr>PowerPoint Presentation</vt:lpstr>
      <vt:lpstr>This is what an emailed  absence confirmation looks like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Back</dc:title>
  <dc:creator>Tracy August</dc:creator>
  <cp:lastModifiedBy>Karen Keller</cp:lastModifiedBy>
  <cp:revision>128</cp:revision>
  <cp:lastPrinted>2024-04-19T15:06:26Z</cp:lastPrinted>
  <dcterms:created xsi:type="dcterms:W3CDTF">2024-04-15T14:33:29Z</dcterms:created>
  <dcterms:modified xsi:type="dcterms:W3CDTF">2026-07-29T18:47:08Z</dcterms:modified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